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70" r:id="rId12"/>
    <p:sldId id="267" r:id="rId13"/>
    <p:sldId id="268" r:id="rId14"/>
    <p:sldId id="269" r:id="rId15"/>
    <p:sldId id="354" r:id="rId16"/>
    <p:sldId id="344" r:id="rId17"/>
    <p:sldId id="345" r:id="rId18"/>
    <p:sldId id="346" r:id="rId19"/>
    <p:sldId id="347" r:id="rId20"/>
    <p:sldId id="348" r:id="rId21"/>
    <p:sldId id="349" r:id="rId22"/>
    <p:sldId id="350" r:id="rId23"/>
    <p:sldId id="351" r:id="rId24"/>
    <p:sldId id="352" r:id="rId25"/>
    <p:sldId id="353"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4" r:id="rId39"/>
    <p:sldId id="325" r:id="rId40"/>
    <p:sldId id="327" r:id="rId41"/>
    <p:sldId id="329" r:id="rId42"/>
    <p:sldId id="328" r:id="rId43"/>
    <p:sldId id="330" r:id="rId44"/>
    <p:sldId id="331" r:id="rId45"/>
    <p:sldId id="332" r:id="rId46"/>
    <p:sldId id="333" r:id="rId47"/>
    <p:sldId id="334" r:id="rId48"/>
    <p:sldId id="335" r:id="rId49"/>
    <p:sldId id="336" r:id="rId50"/>
    <p:sldId id="337" r:id="rId51"/>
    <p:sldId id="338" r:id="rId52"/>
    <p:sldId id="339" r:id="rId53"/>
    <p:sldId id="341" r:id="rId54"/>
    <p:sldId id="342" r:id="rId55"/>
    <p:sldId id="343" r:id="rId56"/>
    <p:sldId id="32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07F4-B719-49E4-9635-61E2135AB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DF117B-DB95-48DB-9978-C4284A2012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252A7D-666F-4201-9E45-E6616FF6994F}"/>
              </a:ext>
            </a:extLst>
          </p:cNvPr>
          <p:cNvSpPr>
            <a:spLocks noGrp="1"/>
          </p:cNvSpPr>
          <p:nvPr>
            <p:ph type="dt" sz="half" idx="10"/>
          </p:nvPr>
        </p:nvSpPr>
        <p:spPr/>
        <p:txBody>
          <a:bodyPr/>
          <a:lstStyle/>
          <a:p>
            <a:fld id="{4F3D91E5-8832-476C-A511-BB9AD8B04950}" type="datetimeFigureOut">
              <a:rPr lang="en-US" smtClean="0"/>
              <a:t>8/16/2018</a:t>
            </a:fld>
            <a:endParaRPr lang="en-US"/>
          </a:p>
        </p:txBody>
      </p:sp>
      <p:sp>
        <p:nvSpPr>
          <p:cNvPr id="5" name="Footer Placeholder 4">
            <a:extLst>
              <a:ext uri="{FF2B5EF4-FFF2-40B4-BE49-F238E27FC236}">
                <a16:creationId xmlns:a16="http://schemas.microsoft.com/office/drawing/2014/main" id="{E4BDC41E-E1BF-41F1-8233-11A7F397E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C4065-0D6B-4337-BFBD-755484156DEE}"/>
              </a:ext>
            </a:extLst>
          </p:cNvPr>
          <p:cNvSpPr>
            <a:spLocks noGrp="1"/>
          </p:cNvSpPr>
          <p:nvPr>
            <p:ph type="sldNum" sz="quarter" idx="12"/>
          </p:nvPr>
        </p:nvSpPr>
        <p:spPr/>
        <p:txBody>
          <a:bodyPr/>
          <a:lstStyle/>
          <a:p>
            <a:fld id="{617BD461-3F8D-4911-8F3F-231CFAFD7CF3}" type="slidenum">
              <a:rPr lang="en-US" smtClean="0"/>
              <a:t>‹#›</a:t>
            </a:fld>
            <a:endParaRPr lang="en-US"/>
          </a:p>
        </p:txBody>
      </p:sp>
    </p:spTree>
    <p:extLst>
      <p:ext uri="{BB962C8B-B14F-4D97-AF65-F5344CB8AC3E}">
        <p14:creationId xmlns:p14="http://schemas.microsoft.com/office/powerpoint/2010/main" val="1078673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8A933-DBD9-4AED-A5F9-8A7C47987F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455D5F-8C2B-4A92-A00B-53D8CAE2C4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6D4BB-F3C8-4938-B065-BA00C1739E87}"/>
              </a:ext>
            </a:extLst>
          </p:cNvPr>
          <p:cNvSpPr>
            <a:spLocks noGrp="1"/>
          </p:cNvSpPr>
          <p:nvPr>
            <p:ph type="dt" sz="half" idx="10"/>
          </p:nvPr>
        </p:nvSpPr>
        <p:spPr/>
        <p:txBody>
          <a:bodyPr/>
          <a:lstStyle/>
          <a:p>
            <a:fld id="{4F3D91E5-8832-476C-A511-BB9AD8B04950}" type="datetimeFigureOut">
              <a:rPr lang="en-US" smtClean="0"/>
              <a:t>8/16/2018</a:t>
            </a:fld>
            <a:endParaRPr lang="en-US"/>
          </a:p>
        </p:txBody>
      </p:sp>
      <p:sp>
        <p:nvSpPr>
          <p:cNvPr id="5" name="Footer Placeholder 4">
            <a:extLst>
              <a:ext uri="{FF2B5EF4-FFF2-40B4-BE49-F238E27FC236}">
                <a16:creationId xmlns:a16="http://schemas.microsoft.com/office/drawing/2014/main" id="{2EC657A5-223F-4475-9E07-949A42585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7AA44-B1BC-49C5-A3A2-6C518362348E}"/>
              </a:ext>
            </a:extLst>
          </p:cNvPr>
          <p:cNvSpPr>
            <a:spLocks noGrp="1"/>
          </p:cNvSpPr>
          <p:nvPr>
            <p:ph type="sldNum" sz="quarter" idx="12"/>
          </p:nvPr>
        </p:nvSpPr>
        <p:spPr/>
        <p:txBody>
          <a:bodyPr/>
          <a:lstStyle/>
          <a:p>
            <a:fld id="{617BD461-3F8D-4911-8F3F-231CFAFD7CF3}" type="slidenum">
              <a:rPr lang="en-US" smtClean="0"/>
              <a:t>‹#›</a:t>
            </a:fld>
            <a:endParaRPr lang="en-US"/>
          </a:p>
        </p:txBody>
      </p:sp>
    </p:spTree>
    <p:extLst>
      <p:ext uri="{BB962C8B-B14F-4D97-AF65-F5344CB8AC3E}">
        <p14:creationId xmlns:p14="http://schemas.microsoft.com/office/powerpoint/2010/main" val="2403567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273EFB-5A29-4406-87C9-04FDFE6180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554D53-C9A6-4BB1-87A5-1DC362724F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77C19-DAA5-44EA-A77B-FF9AD0FF5940}"/>
              </a:ext>
            </a:extLst>
          </p:cNvPr>
          <p:cNvSpPr>
            <a:spLocks noGrp="1"/>
          </p:cNvSpPr>
          <p:nvPr>
            <p:ph type="dt" sz="half" idx="10"/>
          </p:nvPr>
        </p:nvSpPr>
        <p:spPr/>
        <p:txBody>
          <a:bodyPr/>
          <a:lstStyle/>
          <a:p>
            <a:fld id="{4F3D91E5-8832-476C-A511-BB9AD8B04950}" type="datetimeFigureOut">
              <a:rPr lang="en-US" smtClean="0"/>
              <a:t>8/16/2018</a:t>
            </a:fld>
            <a:endParaRPr lang="en-US"/>
          </a:p>
        </p:txBody>
      </p:sp>
      <p:sp>
        <p:nvSpPr>
          <p:cNvPr id="5" name="Footer Placeholder 4">
            <a:extLst>
              <a:ext uri="{FF2B5EF4-FFF2-40B4-BE49-F238E27FC236}">
                <a16:creationId xmlns:a16="http://schemas.microsoft.com/office/drawing/2014/main" id="{AF26D0DC-6E2D-434C-B33D-9E0EA7911F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2255D-C54F-4057-9E29-F741A27EFF68}"/>
              </a:ext>
            </a:extLst>
          </p:cNvPr>
          <p:cNvSpPr>
            <a:spLocks noGrp="1"/>
          </p:cNvSpPr>
          <p:nvPr>
            <p:ph type="sldNum" sz="quarter" idx="12"/>
          </p:nvPr>
        </p:nvSpPr>
        <p:spPr/>
        <p:txBody>
          <a:bodyPr/>
          <a:lstStyle/>
          <a:p>
            <a:fld id="{617BD461-3F8D-4911-8F3F-231CFAFD7CF3}" type="slidenum">
              <a:rPr lang="en-US" smtClean="0"/>
              <a:t>‹#›</a:t>
            </a:fld>
            <a:endParaRPr lang="en-US"/>
          </a:p>
        </p:txBody>
      </p:sp>
    </p:spTree>
    <p:extLst>
      <p:ext uri="{BB962C8B-B14F-4D97-AF65-F5344CB8AC3E}">
        <p14:creationId xmlns:p14="http://schemas.microsoft.com/office/powerpoint/2010/main" val="312003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7C1C5-7156-47A0-BD78-4C9E24B59B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95E04-F2F5-40F2-83D4-C0F19D5488B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60199-C43C-4C6D-8AE9-67E2C00B6D96}"/>
              </a:ext>
            </a:extLst>
          </p:cNvPr>
          <p:cNvSpPr>
            <a:spLocks noGrp="1"/>
          </p:cNvSpPr>
          <p:nvPr>
            <p:ph type="dt" sz="half" idx="10"/>
          </p:nvPr>
        </p:nvSpPr>
        <p:spPr/>
        <p:txBody>
          <a:bodyPr/>
          <a:lstStyle/>
          <a:p>
            <a:fld id="{4F3D91E5-8832-476C-A511-BB9AD8B04950}" type="datetimeFigureOut">
              <a:rPr lang="en-US" smtClean="0"/>
              <a:t>8/16/2018</a:t>
            </a:fld>
            <a:endParaRPr lang="en-US"/>
          </a:p>
        </p:txBody>
      </p:sp>
      <p:sp>
        <p:nvSpPr>
          <p:cNvPr id="5" name="Footer Placeholder 4">
            <a:extLst>
              <a:ext uri="{FF2B5EF4-FFF2-40B4-BE49-F238E27FC236}">
                <a16:creationId xmlns:a16="http://schemas.microsoft.com/office/drawing/2014/main" id="{6A17A43F-3EB1-459A-9480-2DE8E610E9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770993-BB60-4833-8517-D66BD1545B43}"/>
              </a:ext>
            </a:extLst>
          </p:cNvPr>
          <p:cNvSpPr>
            <a:spLocks noGrp="1"/>
          </p:cNvSpPr>
          <p:nvPr>
            <p:ph type="sldNum" sz="quarter" idx="12"/>
          </p:nvPr>
        </p:nvSpPr>
        <p:spPr/>
        <p:txBody>
          <a:bodyPr/>
          <a:lstStyle/>
          <a:p>
            <a:fld id="{617BD461-3F8D-4911-8F3F-231CFAFD7CF3}" type="slidenum">
              <a:rPr lang="en-US" smtClean="0"/>
              <a:t>‹#›</a:t>
            </a:fld>
            <a:endParaRPr lang="en-US"/>
          </a:p>
        </p:txBody>
      </p:sp>
    </p:spTree>
    <p:extLst>
      <p:ext uri="{BB962C8B-B14F-4D97-AF65-F5344CB8AC3E}">
        <p14:creationId xmlns:p14="http://schemas.microsoft.com/office/powerpoint/2010/main" val="3751410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7A0FC-569E-4B92-8E23-D0ACAFB8D9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3F2876-27B5-40AC-A729-C933D373ED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B92856-FBAB-4E70-9D75-327762FFBEEE}"/>
              </a:ext>
            </a:extLst>
          </p:cNvPr>
          <p:cNvSpPr>
            <a:spLocks noGrp="1"/>
          </p:cNvSpPr>
          <p:nvPr>
            <p:ph type="dt" sz="half" idx="10"/>
          </p:nvPr>
        </p:nvSpPr>
        <p:spPr/>
        <p:txBody>
          <a:bodyPr/>
          <a:lstStyle/>
          <a:p>
            <a:fld id="{4F3D91E5-8832-476C-A511-BB9AD8B04950}" type="datetimeFigureOut">
              <a:rPr lang="en-US" smtClean="0"/>
              <a:t>8/16/2018</a:t>
            </a:fld>
            <a:endParaRPr lang="en-US"/>
          </a:p>
        </p:txBody>
      </p:sp>
      <p:sp>
        <p:nvSpPr>
          <p:cNvPr id="5" name="Footer Placeholder 4">
            <a:extLst>
              <a:ext uri="{FF2B5EF4-FFF2-40B4-BE49-F238E27FC236}">
                <a16:creationId xmlns:a16="http://schemas.microsoft.com/office/drawing/2014/main" id="{A42A1400-1E6B-47A2-BCA7-B3ACA3AF9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F5E98-B293-4067-9002-FB9202B6E38D}"/>
              </a:ext>
            </a:extLst>
          </p:cNvPr>
          <p:cNvSpPr>
            <a:spLocks noGrp="1"/>
          </p:cNvSpPr>
          <p:nvPr>
            <p:ph type="sldNum" sz="quarter" idx="12"/>
          </p:nvPr>
        </p:nvSpPr>
        <p:spPr/>
        <p:txBody>
          <a:bodyPr/>
          <a:lstStyle/>
          <a:p>
            <a:fld id="{617BD461-3F8D-4911-8F3F-231CFAFD7CF3}" type="slidenum">
              <a:rPr lang="en-US" smtClean="0"/>
              <a:t>‹#›</a:t>
            </a:fld>
            <a:endParaRPr lang="en-US"/>
          </a:p>
        </p:txBody>
      </p:sp>
    </p:spTree>
    <p:extLst>
      <p:ext uri="{BB962C8B-B14F-4D97-AF65-F5344CB8AC3E}">
        <p14:creationId xmlns:p14="http://schemas.microsoft.com/office/powerpoint/2010/main" val="132627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5647-A936-4DFE-92DE-9D0BC61C49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CB499E-D3FE-45C5-BBA5-98D50132CB5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40EFEA-83DE-4C67-8FE0-E9EDCCA53F0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7F0FA-FAA1-4775-87DF-FC30DF97F515}"/>
              </a:ext>
            </a:extLst>
          </p:cNvPr>
          <p:cNvSpPr>
            <a:spLocks noGrp="1"/>
          </p:cNvSpPr>
          <p:nvPr>
            <p:ph type="dt" sz="half" idx="10"/>
          </p:nvPr>
        </p:nvSpPr>
        <p:spPr/>
        <p:txBody>
          <a:bodyPr/>
          <a:lstStyle/>
          <a:p>
            <a:fld id="{4F3D91E5-8832-476C-A511-BB9AD8B04950}" type="datetimeFigureOut">
              <a:rPr lang="en-US" smtClean="0"/>
              <a:t>8/16/2018</a:t>
            </a:fld>
            <a:endParaRPr lang="en-US"/>
          </a:p>
        </p:txBody>
      </p:sp>
      <p:sp>
        <p:nvSpPr>
          <p:cNvPr id="6" name="Footer Placeholder 5">
            <a:extLst>
              <a:ext uri="{FF2B5EF4-FFF2-40B4-BE49-F238E27FC236}">
                <a16:creationId xmlns:a16="http://schemas.microsoft.com/office/drawing/2014/main" id="{89C7798C-1716-48DE-8972-0AD231B6A3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9E0C3-6067-40B2-9385-759464125B02}"/>
              </a:ext>
            </a:extLst>
          </p:cNvPr>
          <p:cNvSpPr>
            <a:spLocks noGrp="1"/>
          </p:cNvSpPr>
          <p:nvPr>
            <p:ph type="sldNum" sz="quarter" idx="12"/>
          </p:nvPr>
        </p:nvSpPr>
        <p:spPr/>
        <p:txBody>
          <a:bodyPr/>
          <a:lstStyle/>
          <a:p>
            <a:fld id="{617BD461-3F8D-4911-8F3F-231CFAFD7CF3}" type="slidenum">
              <a:rPr lang="en-US" smtClean="0"/>
              <a:t>‹#›</a:t>
            </a:fld>
            <a:endParaRPr lang="en-US"/>
          </a:p>
        </p:txBody>
      </p:sp>
    </p:spTree>
    <p:extLst>
      <p:ext uri="{BB962C8B-B14F-4D97-AF65-F5344CB8AC3E}">
        <p14:creationId xmlns:p14="http://schemas.microsoft.com/office/powerpoint/2010/main" val="414751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17FC-9C94-42B5-AC7E-3FB1C4477F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AB6206-62AC-4EA2-8E50-3A7528EFE4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EE727E-5A95-489E-8D6F-1B2537C72DE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EF6EFC-F959-4B0B-B96C-3A1FA560EC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736D44F-8F12-46D9-AD20-952B805CD46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741C93-63AC-490B-A883-94118F4BEBD9}"/>
              </a:ext>
            </a:extLst>
          </p:cNvPr>
          <p:cNvSpPr>
            <a:spLocks noGrp="1"/>
          </p:cNvSpPr>
          <p:nvPr>
            <p:ph type="dt" sz="half" idx="10"/>
          </p:nvPr>
        </p:nvSpPr>
        <p:spPr/>
        <p:txBody>
          <a:bodyPr/>
          <a:lstStyle/>
          <a:p>
            <a:fld id="{4F3D91E5-8832-476C-A511-BB9AD8B04950}" type="datetimeFigureOut">
              <a:rPr lang="en-US" smtClean="0"/>
              <a:t>8/16/2018</a:t>
            </a:fld>
            <a:endParaRPr lang="en-US"/>
          </a:p>
        </p:txBody>
      </p:sp>
      <p:sp>
        <p:nvSpPr>
          <p:cNvPr id="8" name="Footer Placeholder 7">
            <a:extLst>
              <a:ext uri="{FF2B5EF4-FFF2-40B4-BE49-F238E27FC236}">
                <a16:creationId xmlns:a16="http://schemas.microsoft.com/office/drawing/2014/main" id="{7469CF29-89F6-40BD-848E-B3050E44DF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30B46-51B7-4BA2-95D4-684B49AF9576}"/>
              </a:ext>
            </a:extLst>
          </p:cNvPr>
          <p:cNvSpPr>
            <a:spLocks noGrp="1"/>
          </p:cNvSpPr>
          <p:nvPr>
            <p:ph type="sldNum" sz="quarter" idx="12"/>
          </p:nvPr>
        </p:nvSpPr>
        <p:spPr/>
        <p:txBody>
          <a:bodyPr/>
          <a:lstStyle/>
          <a:p>
            <a:fld id="{617BD461-3F8D-4911-8F3F-231CFAFD7CF3}" type="slidenum">
              <a:rPr lang="en-US" smtClean="0"/>
              <a:t>‹#›</a:t>
            </a:fld>
            <a:endParaRPr lang="en-US"/>
          </a:p>
        </p:txBody>
      </p:sp>
    </p:spTree>
    <p:extLst>
      <p:ext uri="{BB962C8B-B14F-4D97-AF65-F5344CB8AC3E}">
        <p14:creationId xmlns:p14="http://schemas.microsoft.com/office/powerpoint/2010/main" val="3424826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D29B1-BA65-43AC-9274-52F16D088D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5696FB-CC73-47D7-AD7E-0696FFFCC547}"/>
              </a:ext>
            </a:extLst>
          </p:cNvPr>
          <p:cNvSpPr>
            <a:spLocks noGrp="1"/>
          </p:cNvSpPr>
          <p:nvPr>
            <p:ph type="dt" sz="half" idx="10"/>
          </p:nvPr>
        </p:nvSpPr>
        <p:spPr/>
        <p:txBody>
          <a:bodyPr/>
          <a:lstStyle/>
          <a:p>
            <a:fld id="{4F3D91E5-8832-476C-A511-BB9AD8B04950}" type="datetimeFigureOut">
              <a:rPr lang="en-US" smtClean="0"/>
              <a:t>8/16/2018</a:t>
            </a:fld>
            <a:endParaRPr lang="en-US"/>
          </a:p>
        </p:txBody>
      </p:sp>
      <p:sp>
        <p:nvSpPr>
          <p:cNvPr id="4" name="Footer Placeholder 3">
            <a:extLst>
              <a:ext uri="{FF2B5EF4-FFF2-40B4-BE49-F238E27FC236}">
                <a16:creationId xmlns:a16="http://schemas.microsoft.com/office/drawing/2014/main" id="{51199017-2916-49C2-9639-DFF66B2E84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670D8B-56D7-404C-A87D-128102225918}"/>
              </a:ext>
            </a:extLst>
          </p:cNvPr>
          <p:cNvSpPr>
            <a:spLocks noGrp="1"/>
          </p:cNvSpPr>
          <p:nvPr>
            <p:ph type="sldNum" sz="quarter" idx="12"/>
          </p:nvPr>
        </p:nvSpPr>
        <p:spPr/>
        <p:txBody>
          <a:bodyPr/>
          <a:lstStyle/>
          <a:p>
            <a:fld id="{617BD461-3F8D-4911-8F3F-231CFAFD7CF3}" type="slidenum">
              <a:rPr lang="en-US" smtClean="0"/>
              <a:t>‹#›</a:t>
            </a:fld>
            <a:endParaRPr lang="en-US"/>
          </a:p>
        </p:txBody>
      </p:sp>
    </p:spTree>
    <p:extLst>
      <p:ext uri="{BB962C8B-B14F-4D97-AF65-F5344CB8AC3E}">
        <p14:creationId xmlns:p14="http://schemas.microsoft.com/office/powerpoint/2010/main" val="63251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00D718-162C-4143-B4A7-E8430706DDAC}"/>
              </a:ext>
            </a:extLst>
          </p:cNvPr>
          <p:cNvSpPr>
            <a:spLocks noGrp="1"/>
          </p:cNvSpPr>
          <p:nvPr>
            <p:ph type="dt" sz="half" idx="10"/>
          </p:nvPr>
        </p:nvSpPr>
        <p:spPr/>
        <p:txBody>
          <a:bodyPr/>
          <a:lstStyle/>
          <a:p>
            <a:fld id="{4F3D91E5-8832-476C-A511-BB9AD8B04950}" type="datetimeFigureOut">
              <a:rPr lang="en-US" smtClean="0"/>
              <a:t>8/16/2018</a:t>
            </a:fld>
            <a:endParaRPr lang="en-US"/>
          </a:p>
        </p:txBody>
      </p:sp>
      <p:sp>
        <p:nvSpPr>
          <p:cNvPr id="3" name="Footer Placeholder 2">
            <a:extLst>
              <a:ext uri="{FF2B5EF4-FFF2-40B4-BE49-F238E27FC236}">
                <a16:creationId xmlns:a16="http://schemas.microsoft.com/office/drawing/2014/main" id="{990A1E84-FCB4-4F10-8AEE-8A3E1040BB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A87B24-B015-440D-89EB-9EC00C051273}"/>
              </a:ext>
            </a:extLst>
          </p:cNvPr>
          <p:cNvSpPr>
            <a:spLocks noGrp="1"/>
          </p:cNvSpPr>
          <p:nvPr>
            <p:ph type="sldNum" sz="quarter" idx="12"/>
          </p:nvPr>
        </p:nvSpPr>
        <p:spPr/>
        <p:txBody>
          <a:bodyPr/>
          <a:lstStyle/>
          <a:p>
            <a:fld id="{617BD461-3F8D-4911-8F3F-231CFAFD7CF3}" type="slidenum">
              <a:rPr lang="en-US" smtClean="0"/>
              <a:t>‹#›</a:t>
            </a:fld>
            <a:endParaRPr lang="en-US"/>
          </a:p>
        </p:txBody>
      </p:sp>
    </p:spTree>
    <p:extLst>
      <p:ext uri="{BB962C8B-B14F-4D97-AF65-F5344CB8AC3E}">
        <p14:creationId xmlns:p14="http://schemas.microsoft.com/office/powerpoint/2010/main" val="146252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2FDD-A134-4B6D-8B01-2B7633FF9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E58616-CCAF-4D46-9FDB-E7E2D774D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0D96B3-BCAB-43D3-AE5B-AD13EC7EF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09C95C-0F67-4C0B-9BD8-D16682C7B767}"/>
              </a:ext>
            </a:extLst>
          </p:cNvPr>
          <p:cNvSpPr>
            <a:spLocks noGrp="1"/>
          </p:cNvSpPr>
          <p:nvPr>
            <p:ph type="dt" sz="half" idx="10"/>
          </p:nvPr>
        </p:nvSpPr>
        <p:spPr/>
        <p:txBody>
          <a:bodyPr/>
          <a:lstStyle/>
          <a:p>
            <a:fld id="{4F3D91E5-8832-476C-A511-BB9AD8B04950}" type="datetimeFigureOut">
              <a:rPr lang="en-US" smtClean="0"/>
              <a:t>8/16/2018</a:t>
            </a:fld>
            <a:endParaRPr lang="en-US"/>
          </a:p>
        </p:txBody>
      </p:sp>
      <p:sp>
        <p:nvSpPr>
          <p:cNvPr id="6" name="Footer Placeholder 5">
            <a:extLst>
              <a:ext uri="{FF2B5EF4-FFF2-40B4-BE49-F238E27FC236}">
                <a16:creationId xmlns:a16="http://schemas.microsoft.com/office/drawing/2014/main" id="{2661922A-0AA6-416E-AB2C-2EFC65FA9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50AFD-128A-4C81-B043-948E0ED4D560}"/>
              </a:ext>
            </a:extLst>
          </p:cNvPr>
          <p:cNvSpPr>
            <a:spLocks noGrp="1"/>
          </p:cNvSpPr>
          <p:nvPr>
            <p:ph type="sldNum" sz="quarter" idx="12"/>
          </p:nvPr>
        </p:nvSpPr>
        <p:spPr/>
        <p:txBody>
          <a:bodyPr/>
          <a:lstStyle/>
          <a:p>
            <a:fld id="{617BD461-3F8D-4911-8F3F-231CFAFD7CF3}" type="slidenum">
              <a:rPr lang="en-US" smtClean="0"/>
              <a:t>‹#›</a:t>
            </a:fld>
            <a:endParaRPr lang="en-US"/>
          </a:p>
        </p:txBody>
      </p:sp>
    </p:spTree>
    <p:extLst>
      <p:ext uri="{BB962C8B-B14F-4D97-AF65-F5344CB8AC3E}">
        <p14:creationId xmlns:p14="http://schemas.microsoft.com/office/powerpoint/2010/main" val="1913351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2AC2-E362-4746-A8B4-F5613A2645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8BFDB2-8089-4BA8-82D8-E28C63D8C8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952260-DAC8-40BC-8862-45D71823E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EF2828-145D-4318-B279-3020FBBBA8B0}"/>
              </a:ext>
            </a:extLst>
          </p:cNvPr>
          <p:cNvSpPr>
            <a:spLocks noGrp="1"/>
          </p:cNvSpPr>
          <p:nvPr>
            <p:ph type="dt" sz="half" idx="10"/>
          </p:nvPr>
        </p:nvSpPr>
        <p:spPr/>
        <p:txBody>
          <a:bodyPr/>
          <a:lstStyle/>
          <a:p>
            <a:fld id="{4F3D91E5-8832-476C-A511-BB9AD8B04950}" type="datetimeFigureOut">
              <a:rPr lang="en-US" smtClean="0"/>
              <a:t>8/16/2018</a:t>
            </a:fld>
            <a:endParaRPr lang="en-US"/>
          </a:p>
        </p:txBody>
      </p:sp>
      <p:sp>
        <p:nvSpPr>
          <p:cNvPr id="6" name="Footer Placeholder 5">
            <a:extLst>
              <a:ext uri="{FF2B5EF4-FFF2-40B4-BE49-F238E27FC236}">
                <a16:creationId xmlns:a16="http://schemas.microsoft.com/office/drawing/2014/main" id="{00487983-1500-4849-970D-2377130D0E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F82628-0A57-4730-884D-F033E299E28E}"/>
              </a:ext>
            </a:extLst>
          </p:cNvPr>
          <p:cNvSpPr>
            <a:spLocks noGrp="1"/>
          </p:cNvSpPr>
          <p:nvPr>
            <p:ph type="sldNum" sz="quarter" idx="12"/>
          </p:nvPr>
        </p:nvSpPr>
        <p:spPr/>
        <p:txBody>
          <a:bodyPr/>
          <a:lstStyle/>
          <a:p>
            <a:fld id="{617BD461-3F8D-4911-8F3F-231CFAFD7CF3}" type="slidenum">
              <a:rPr lang="en-US" smtClean="0"/>
              <a:t>‹#›</a:t>
            </a:fld>
            <a:endParaRPr lang="en-US"/>
          </a:p>
        </p:txBody>
      </p:sp>
    </p:spTree>
    <p:extLst>
      <p:ext uri="{BB962C8B-B14F-4D97-AF65-F5344CB8AC3E}">
        <p14:creationId xmlns:p14="http://schemas.microsoft.com/office/powerpoint/2010/main" val="2871483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48CA2-C4BA-44E1-8375-1987125C66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44A13B-FB90-4EA2-BF1A-C02F38EAAB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44112E-63DF-4608-A42D-3B4F1ABAC9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3D91E5-8832-476C-A511-BB9AD8B04950}" type="datetimeFigureOut">
              <a:rPr lang="en-US" smtClean="0"/>
              <a:t>8/16/2018</a:t>
            </a:fld>
            <a:endParaRPr lang="en-US"/>
          </a:p>
        </p:txBody>
      </p:sp>
      <p:sp>
        <p:nvSpPr>
          <p:cNvPr id="5" name="Footer Placeholder 4">
            <a:extLst>
              <a:ext uri="{FF2B5EF4-FFF2-40B4-BE49-F238E27FC236}">
                <a16:creationId xmlns:a16="http://schemas.microsoft.com/office/drawing/2014/main" id="{D117AC69-B1D1-4418-A6B6-9EBEEDFFF0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E3B7C9-36AB-4984-BF9A-9A687D8F99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BD461-3F8D-4911-8F3F-231CFAFD7CF3}" type="slidenum">
              <a:rPr lang="en-US" smtClean="0"/>
              <a:t>‹#›</a:t>
            </a:fld>
            <a:endParaRPr lang="en-US"/>
          </a:p>
        </p:txBody>
      </p:sp>
    </p:spTree>
    <p:extLst>
      <p:ext uri="{BB962C8B-B14F-4D97-AF65-F5344CB8AC3E}">
        <p14:creationId xmlns:p14="http://schemas.microsoft.com/office/powerpoint/2010/main" val="3273058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8.png"/><Relationship Id="rId5" Type="http://schemas.openxmlformats.org/officeDocument/2006/relationships/image" Target="../media/image25.gif"/><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8.png"/><Relationship Id="rId5" Type="http://schemas.openxmlformats.org/officeDocument/2006/relationships/image" Target="../media/image25.gif"/><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7D5A82-1C6D-4427-97AD-96F995414AE1}"/>
              </a:ext>
            </a:extLst>
          </p:cNvPr>
          <p:cNvPicPr>
            <a:picLocks noChangeAspect="1"/>
          </p:cNvPicPr>
          <p:nvPr/>
        </p:nvPicPr>
        <p:blipFill>
          <a:blip r:embed="rId2"/>
          <a:stretch>
            <a:fillRect/>
          </a:stretch>
        </p:blipFill>
        <p:spPr>
          <a:xfrm>
            <a:off x="0" y="0"/>
            <a:ext cx="12192000" cy="6865034"/>
          </a:xfrm>
          <a:prstGeom prst="rect">
            <a:avLst/>
          </a:prstGeom>
        </p:spPr>
      </p:pic>
      <p:sp>
        <p:nvSpPr>
          <p:cNvPr id="3" name="TextBox 2">
            <a:extLst>
              <a:ext uri="{FF2B5EF4-FFF2-40B4-BE49-F238E27FC236}">
                <a16:creationId xmlns:a16="http://schemas.microsoft.com/office/drawing/2014/main" id="{5E1B7684-7FBC-4475-8952-692CD652F619}"/>
              </a:ext>
            </a:extLst>
          </p:cNvPr>
          <p:cNvSpPr txBox="1"/>
          <p:nvPr/>
        </p:nvSpPr>
        <p:spPr>
          <a:xfrm>
            <a:off x="1087417" y="-28139"/>
            <a:ext cx="10017166" cy="58477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US" sz="3200" b="1">
                <a:latin typeface="Times New Roman" panose="02020603050405020304" pitchFamily="18" charset="0"/>
                <a:cs typeface="Times New Roman" panose="02020603050405020304" pitchFamily="18" charset="0"/>
              </a:rPr>
              <a:t>HO CHI MINH CITY UNIVERSITY OF TRANSPORT</a:t>
            </a:r>
          </a:p>
        </p:txBody>
      </p:sp>
      <p:pic>
        <p:nvPicPr>
          <p:cNvPr id="4" name="Picture 2" descr="Image result for nháº­n diá»n thÆ°Æ¡ng hiá»u Äáº¡i há»c giao thÃ´ng váº­n táº£i hcm">
            <a:extLst>
              <a:ext uri="{FF2B5EF4-FFF2-40B4-BE49-F238E27FC236}">
                <a16:creationId xmlns:a16="http://schemas.microsoft.com/office/drawing/2014/main" id="{EA9EAB48-CF5A-4968-AC7A-E015FAE29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222" y="829145"/>
            <a:ext cx="1709697" cy="1595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2023E9-C047-4500-AC9D-0F471C78DA5D}"/>
              </a:ext>
            </a:extLst>
          </p:cNvPr>
          <p:cNvSpPr txBox="1"/>
          <p:nvPr/>
        </p:nvSpPr>
        <p:spPr>
          <a:xfrm>
            <a:off x="1998564" y="2451183"/>
            <a:ext cx="8194872" cy="3046988"/>
          </a:xfrm>
          <a:prstGeom prst="rect">
            <a:avLst/>
          </a:prstGeom>
          <a:noFill/>
        </p:spPr>
        <p:txBody>
          <a:bodyPr wrap="none" rtlCol="0">
            <a:spAutoFit/>
          </a:bodyPr>
          <a:lstStyle/>
          <a:p>
            <a:r>
              <a:rPr lang="en-US" sz="9600" b="1" i="1">
                <a:ln w="13462">
                  <a:solidFill>
                    <a:schemeClr val="accent1">
                      <a:lumMod val="50000"/>
                    </a:schemeClr>
                  </a:solidFill>
                  <a:prstDash val="solid"/>
                </a:ln>
                <a:solidFill>
                  <a:schemeClr val="accent2">
                    <a:lumMod val="60000"/>
                    <a:lumOff val="40000"/>
                  </a:schemeClr>
                </a:solidFill>
                <a:effectLst>
                  <a:outerShdw blurRad="38100" dist="38100" dir="2700000" algn="tl">
                    <a:srgbClr val="000000">
                      <a:alpha val="43137"/>
                    </a:srgbClr>
                  </a:outerShdw>
                </a:effectLst>
                <a:latin typeface=".VnBahamasBH" panose="020BE200000000000000" pitchFamily="34" charset="0"/>
              </a:rPr>
              <a:t>PREVENTATIVE </a:t>
            </a:r>
          </a:p>
          <a:p>
            <a:r>
              <a:rPr lang="en-US" sz="9600" b="1" i="1">
                <a:ln w="13462">
                  <a:solidFill>
                    <a:schemeClr val="accent1">
                      <a:lumMod val="50000"/>
                    </a:schemeClr>
                  </a:solidFill>
                  <a:prstDash val="solid"/>
                </a:ln>
                <a:solidFill>
                  <a:schemeClr val="accent2">
                    <a:lumMod val="60000"/>
                    <a:lumOff val="40000"/>
                  </a:schemeClr>
                </a:solidFill>
                <a:effectLst>
                  <a:outerShdw blurRad="38100" dist="38100" dir="2700000" algn="tl">
                    <a:srgbClr val="000000">
                      <a:alpha val="43137"/>
                    </a:srgbClr>
                  </a:outerShdw>
                </a:effectLst>
                <a:latin typeface=".VnBahamasBH" panose="020BE200000000000000" pitchFamily="34" charset="0"/>
              </a:rPr>
              <a:t>   MEASURES</a:t>
            </a:r>
          </a:p>
        </p:txBody>
      </p:sp>
    </p:spTree>
    <p:extLst>
      <p:ext uri="{BB962C8B-B14F-4D97-AF65-F5344CB8AC3E}">
        <p14:creationId xmlns:p14="http://schemas.microsoft.com/office/powerpoint/2010/main" val="355638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3A380016-EE17-4C8B-A4D9-18CAE5D12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45" y="921001"/>
            <a:ext cx="951768" cy="951768"/>
          </a:xfrm>
          <a:prstGeom prst="rect">
            <a:avLst/>
          </a:prstGeom>
        </p:spPr>
      </p:pic>
      <p:pic>
        <p:nvPicPr>
          <p:cNvPr id="4" name="Picture 3">
            <a:extLst>
              <a:ext uri="{FF2B5EF4-FFF2-40B4-BE49-F238E27FC236}">
                <a16:creationId xmlns:a16="http://schemas.microsoft.com/office/drawing/2014/main" id="{238FC8D3-F087-429C-9A49-6A1548CC2E8D}"/>
              </a:ext>
            </a:extLst>
          </p:cNvPr>
          <p:cNvPicPr>
            <a:picLocks noChangeAspect="1"/>
          </p:cNvPicPr>
          <p:nvPr/>
        </p:nvPicPr>
        <p:blipFill>
          <a:blip r:embed="rId4"/>
          <a:stretch>
            <a:fillRect/>
          </a:stretch>
        </p:blipFill>
        <p:spPr>
          <a:xfrm>
            <a:off x="3432752" y="2054124"/>
            <a:ext cx="4031713" cy="4031713"/>
          </a:xfrm>
          <a:prstGeom prst="rect">
            <a:avLst/>
          </a:prstGeom>
        </p:spPr>
      </p:pic>
      <p:sp>
        <p:nvSpPr>
          <p:cNvPr id="5" name="TextBox 4">
            <a:extLst>
              <a:ext uri="{FF2B5EF4-FFF2-40B4-BE49-F238E27FC236}">
                <a16:creationId xmlns:a16="http://schemas.microsoft.com/office/drawing/2014/main" id="{21816804-3D27-4BE1-8B1E-E042FAC595D0}"/>
              </a:ext>
            </a:extLst>
          </p:cNvPr>
          <p:cNvSpPr txBox="1"/>
          <p:nvPr/>
        </p:nvSpPr>
        <p:spPr>
          <a:xfrm>
            <a:off x="2737895" y="1042942"/>
            <a:ext cx="2864887" cy="707886"/>
          </a:xfrm>
          <a:prstGeom prst="rect">
            <a:avLst/>
          </a:prstGeom>
          <a:noFill/>
        </p:spPr>
        <p:txBody>
          <a:bodyPr wrap="none" rtlCol="0">
            <a:spAutoFit/>
          </a:bodyPr>
          <a:lstStyle/>
          <a:p>
            <a:r>
              <a:rPr lang="en-US" sz="4000">
                <a:solidFill>
                  <a:schemeClr val="bg1"/>
                </a:solidFill>
                <a:latin typeface="Times New Roman" panose="02020603050405020304" pitchFamily="18" charset="0"/>
                <a:cs typeface="Times New Roman" panose="02020603050405020304" pitchFamily="18" charset="0"/>
              </a:rPr>
              <a:t>What is this?</a:t>
            </a:r>
          </a:p>
        </p:txBody>
      </p:sp>
    </p:spTree>
    <p:extLst>
      <p:ext uri="{BB962C8B-B14F-4D97-AF65-F5344CB8AC3E}">
        <p14:creationId xmlns:p14="http://schemas.microsoft.com/office/powerpoint/2010/main" val="675211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F96F4424-3653-4844-B79F-328D58C88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036" y="573402"/>
            <a:ext cx="1058447" cy="1058447"/>
          </a:xfrm>
          <a:prstGeom prst="rect">
            <a:avLst/>
          </a:prstGeom>
        </p:spPr>
      </p:pic>
      <p:sp>
        <p:nvSpPr>
          <p:cNvPr id="4" name="Rectangle 3">
            <a:extLst>
              <a:ext uri="{FF2B5EF4-FFF2-40B4-BE49-F238E27FC236}">
                <a16:creationId xmlns:a16="http://schemas.microsoft.com/office/drawing/2014/main" id="{AE5D6EBF-EDB4-4FB7-B23C-71C673C2E4B8}"/>
              </a:ext>
            </a:extLst>
          </p:cNvPr>
          <p:cNvSpPr/>
          <p:nvPr/>
        </p:nvSpPr>
        <p:spPr>
          <a:xfrm>
            <a:off x="3397360" y="748682"/>
            <a:ext cx="6498895" cy="707886"/>
          </a:xfrm>
          <a:prstGeom prst="rect">
            <a:avLst/>
          </a:prstGeom>
        </p:spPr>
        <p:txBody>
          <a:bodyPr wrap="none">
            <a:spAutoFit/>
          </a:bodyPr>
          <a:lstStyle/>
          <a:p>
            <a:r>
              <a:rPr lang="en-US" sz="4000">
                <a:solidFill>
                  <a:schemeClr val="bg1"/>
                </a:solidFill>
                <a:latin typeface="Times New Roman" panose="02020603050405020304" pitchFamily="18" charset="0"/>
                <a:cs typeface="Times New Roman" panose="02020603050405020304" pitchFamily="18" charset="0"/>
              </a:rPr>
              <a:t>What is the mean Vietnamese?</a:t>
            </a:r>
          </a:p>
        </p:txBody>
      </p:sp>
      <p:pic>
        <p:nvPicPr>
          <p:cNvPr id="5" name="Picture 4">
            <a:extLst>
              <a:ext uri="{FF2B5EF4-FFF2-40B4-BE49-F238E27FC236}">
                <a16:creationId xmlns:a16="http://schemas.microsoft.com/office/drawing/2014/main" id="{33D58699-0FD9-41AA-A49C-1B4BF7CB3F4E}"/>
              </a:ext>
            </a:extLst>
          </p:cNvPr>
          <p:cNvPicPr>
            <a:picLocks noChangeAspect="1"/>
          </p:cNvPicPr>
          <p:nvPr/>
        </p:nvPicPr>
        <p:blipFill>
          <a:blip r:embed="rId4"/>
          <a:stretch>
            <a:fillRect/>
          </a:stretch>
        </p:blipFill>
        <p:spPr>
          <a:xfrm>
            <a:off x="4875927" y="2515016"/>
            <a:ext cx="2567721" cy="3330256"/>
          </a:xfrm>
          <a:prstGeom prst="rect">
            <a:avLst/>
          </a:prstGeom>
        </p:spPr>
      </p:pic>
      <p:sp>
        <p:nvSpPr>
          <p:cNvPr id="6" name="TextBox 5">
            <a:extLst>
              <a:ext uri="{FF2B5EF4-FFF2-40B4-BE49-F238E27FC236}">
                <a16:creationId xmlns:a16="http://schemas.microsoft.com/office/drawing/2014/main" id="{832F8FC7-D44B-4B7F-BD11-612A2FCBC967}"/>
              </a:ext>
            </a:extLst>
          </p:cNvPr>
          <p:cNvSpPr txBox="1"/>
          <p:nvPr/>
        </p:nvSpPr>
        <p:spPr>
          <a:xfrm>
            <a:off x="5616383" y="1631849"/>
            <a:ext cx="1808508" cy="707886"/>
          </a:xfrm>
          <a:prstGeom prst="rect">
            <a:avLst/>
          </a:prstGeom>
          <a:noFill/>
        </p:spPr>
        <p:txBody>
          <a:bodyPr wrap="none" rtlCol="0">
            <a:spAutoFit/>
          </a:bodyPr>
          <a:lstStyle/>
          <a:p>
            <a:r>
              <a:rPr lang="en-US" sz="4000">
                <a:solidFill>
                  <a:schemeClr val="bg1"/>
                </a:solidFill>
                <a:latin typeface="Times New Roman" panose="02020603050405020304" pitchFamily="18" charset="0"/>
                <a:cs typeface="Times New Roman" panose="02020603050405020304" pitchFamily="18" charset="0"/>
              </a:rPr>
              <a:t>“infect”</a:t>
            </a:r>
          </a:p>
        </p:txBody>
      </p:sp>
    </p:spTree>
    <p:extLst>
      <p:ext uri="{BB962C8B-B14F-4D97-AF65-F5344CB8AC3E}">
        <p14:creationId xmlns:p14="http://schemas.microsoft.com/office/powerpoint/2010/main" val="3475336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BA69C6F-45C0-49D4-9DE6-7AB718F3C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15" y="2491301"/>
            <a:ext cx="937699" cy="937699"/>
          </a:xfrm>
          <a:prstGeom prst="rect">
            <a:avLst/>
          </a:prstGeom>
        </p:spPr>
      </p:pic>
      <p:sp>
        <p:nvSpPr>
          <p:cNvPr id="4" name="Rectangle 3">
            <a:extLst>
              <a:ext uri="{FF2B5EF4-FFF2-40B4-BE49-F238E27FC236}">
                <a16:creationId xmlns:a16="http://schemas.microsoft.com/office/drawing/2014/main" id="{936E498A-BA52-4751-9E1F-CE128B1FAF99}"/>
              </a:ext>
            </a:extLst>
          </p:cNvPr>
          <p:cNvSpPr/>
          <p:nvPr/>
        </p:nvSpPr>
        <p:spPr>
          <a:xfrm>
            <a:off x="1842869" y="1893294"/>
            <a:ext cx="9833316" cy="2554545"/>
          </a:xfrm>
          <a:prstGeom prst="rect">
            <a:avLst/>
          </a:prstGeom>
        </p:spPr>
        <p:txBody>
          <a:bodyPr wrap="square">
            <a:spAutoFit/>
          </a:bodyPr>
          <a:lstStyle/>
          <a:p>
            <a:r>
              <a:rPr lang="en-US" sz="4000">
                <a:solidFill>
                  <a:schemeClr val="bg1"/>
                </a:solidFill>
                <a:latin typeface="Times New Roman" panose="02020603050405020304" pitchFamily="18" charset="0"/>
                <a:cs typeface="Times New Roman" panose="02020603050405020304" pitchFamily="18" charset="0"/>
              </a:rPr>
              <a:t>An ____________ is a computer virus that copies its code over and destroys the files of the original data. </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656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32747A3-7E1F-471C-954C-4D15E65A58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2413" y="2383574"/>
            <a:ext cx="1002176" cy="1002176"/>
          </a:xfrm>
          <a:prstGeom prst="rect">
            <a:avLst/>
          </a:prstGeom>
        </p:spPr>
      </p:pic>
      <p:sp>
        <p:nvSpPr>
          <p:cNvPr id="4" name="TextBox 3">
            <a:extLst>
              <a:ext uri="{FF2B5EF4-FFF2-40B4-BE49-F238E27FC236}">
                <a16:creationId xmlns:a16="http://schemas.microsoft.com/office/drawing/2014/main" id="{D3B82C42-9E2F-41F7-A464-56E1FC6CF7C1}"/>
              </a:ext>
            </a:extLst>
          </p:cNvPr>
          <p:cNvSpPr txBox="1"/>
          <p:nvPr/>
        </p:nvSpPr>
        <p:spPr>
          <a:xfrm>
            <a:off x="3939431" y="2175929"/>
            <a:ext cx="6498895" cy="1938992"/>
          </a:xfrm>
          <a:prstGeom prst="rect">
            <a:avLst/>
          </a:prstGeom>
          <a:noFill/>
        </p:spPr>
        <p:txBody>
          <a:bodyPr wrap="none" rtlCol="0">
            <a:spAutoFit/>
          </a:bodyPr>
          <a:lstStyle/>
          <a:p>
            <a:r>
              <a:rPr lang="en-US" sz="4000">
                <a:solidFill>
                  <a:schemeClr val="bg1"/>
                </a:solidFill>
                <a:latin typeface="Times New Roman" panose="02020603050405020304" pitchFamily="18" charset="0"/>
                <a:cs typeface="Times New Roman" panose="02020603050405020304" pitchFamily="18" charset="0"/>
              </a:rPr>
              <a:t>Listen!</a:t>
            </a:r>
          </a:p>
          <a:p>
            <a:r>
              <a:rPr lang="en-US" sz="4000">
                <a:solidFill>
                  <a:schemeClr val="bg1"/>
                </a:solidFill>
                <a:latin typeface="Times New Roman" panose="02020603050405020304" pitchFamily="18" charset="0"/>
                <a:cs typeface="Times New Roman" panose="02020603050405020304" pitchFamily="18" charset="0"/>
              </a:rPr>
              <a:t>What is the mean Vietnamese?</a:t>
            </a:r>
          </a:p>
          <a:p>
            <a:endParaRPr lang="en-US" sz="4000">
              <a:solidFill>
                <a:schemeClr val="bg1"/>
              </a:solidFill>
              <a:latin typeface="Times New Roman" panose="02020603050405020304" pitchFamily="18" charset="0"/>
              <a:cs typeface="Times New Roman" panose="02020603050405020304" pitchFamily="18" charset="0"/>
            </a:endParaRPr>
          </a:p>
        </p:txBody>
      </p:sp>
      <p:pic>
        <p:nvPicPr>
          <p:cNvPr id="5" name="Google-Dịch">
            <a:hlinkClick r:id="" action="ppaction://media"/>
            <a:extLst>
              <a:ext uri="{FF2B5EF4-FFF2-40B4-BE49-F238E27FC236}">
                <a16:creationId xmlns:a16="http://schemas.microsoft.com/office/drawing/2014/main" id="{BA7562CD-3A8B-4994-B378-0E5B3B880F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90205" y="653122"/>
            <a:ext cx="609600" cy="609600"/>
          </a:xfrm>
          <a:prstGeom prst="rect">
            <a:avLst/>
          </a:prstGeom>
        </p:spPr>
      </p:pic>
    </p:spTree>
    <p:extLst>
      <p:ext uri="{BB962C8B-B14F-4D97-AF65-F5344CB8AC3E}">
        <p14:creationId xmlns:p14="http://schemas.microsoft.com/office/powerpoint/2010/main" val="232832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CFF31B0E-AE21-426B-A503-E7F362CE5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651" y="2295177"/>
            <a:ext cx="951914" cy="951914"/>
          </a:xfrm>
          <a:prstGeom prst="rect">
            <a:avLst/>
          </a:prstGeom>
        </p:spPr>
      </p:pic>
      <p:pic>
        <p:nvPicPr>
          <p:cNvPr id="4" name="Picture 3">
            <a:extLst>
              <a:ext uri="{FF2B5EF4-FFF2-40B4-BE49-F238E27FC236}">
                <a16:creationId xmlns:a16="http://schemas.microsoft.com/office/drawing/2014/main" id="{337B629A-4C63-4199-BDBB-01C1F45DE3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01" y="2312908"/>
            <a:ext cx="951914" cy="951914"/>
          </a:xfrm>
          <a:prstGeom prst="rect">
            <a:avLst/>
          </a:prstGeom>
        </p:spPr>
      </p:pic>
      <p:sp>
        <p:nvSpPr>
          <p:cNvPr id="5" name="Rectangle 4">
            <a:extLst>
              <a:ext uri="{FF2B5EF4-FFF2-40B4-BE49-F238E27FC236}">
                <a16:creationId xmlns:a16="http://schemas.microsoft.com/office/drawing/2014/main" id="{39C626B6-1E56-4F02-A463-6AD9FF06D3DF}"/>
              </a:ext>
            </a:extLst>
          </p:cNvPr>
          <p:cNvSpPr/>
          <p:nvPr/>
        </p:nvSpPr>
        <p:spPr>
          <a:xfrm>
            <a:off x="3019865" y="2052936"/>
            <a:ext cx="8389034" cy="1938992"/>
          </a:xfrm>
          <a:prstGeom prst="rect">
            <a:avLst/>
          </a:prstGeom>
        </p:spPr>
        <p:txBody>
          <a:bodyPr wrap="square">
            <a:spAutoFit/>
          </a:bodyPr>
          <a:lstStyle/>
          <a:p>
            <a:r>
              <a:rPr lang="en-US" sz="4000">
                <a:solidFill>
                  <a:schemeClr val="bg1"/>
                </a:solidFill>
                <a:latin typeface="Times New Roman" panose="02020603050405020304" pitchFamily="18" charset="0"/>
                <a:cs typeface="Times New Roman" panose="02020603050405020304" pitchFamily="18" charset="0"/>
              </a:rPr>
              <a:t>To __________ a computer is to contaminate it with a computer virus. </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441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32F65D-22BD-49D7-A0E1-D0478716DAF0}"/>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62DA87E-6365-4BAC-913B-2A1798FFF266}"/>
              </a:ext>
            </a:extLst>
          </p:cNvPr>
          <p:cNvSpPr txBox="1"/>
          <p:nvPr/>
        </p:nvSpPr>
        <p:spPr>
          <a:xfrm>
            <a:off x="3478937" y="1716258"/>
            <a:ext cx="5852884" cy="2646878"/>
          </a:xfrm>
          <a:prstGeom prst="rect">
            <a:avLst/>
          </a:prstGeom>
          <a:noFill/>
        </p:spPr>
        <p:txBody>
          <a:bodyPr wrap="none" rtlCol="0">
            <a:spAutoFit/>
          </a:bodyPr>
          <a:lstStyle/>
          <a:p>
            <a:r>
              <a:rPr lang="en-US" sz="16600" b="1">
                <a:solidFill>
                  <a:schemeClr val="bg1"/>
                </a:solidFill>
                <a:latin typeface=".VnFree" panose="020B7200000000000000" pitchFamily="34" charset="0"/>
              </a:rPr>
              <a:t>End game!</a:t>
            </a:r>
          </a:p>
        </p:txBody>
      </p:sp>
    </p:spTree>
    <p:extLst>
      <p:ext uri="{BB962C8B-B14F-4D97-AF65-F5344CB8AC3E}">
        <p14:creationId xmlns:p14="http://schemas.microsoft.com/office/powerpoint/2010/main" val="1019935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25010065-3411-4B66-B519-C0638FCC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20" y="697987"/>
            <a:ext cx="1064309" cy="1064309"/>
          </a:xfrm>
          <a:prstGeom prst="rect">
            <a:avLst/>
          </a:prstGeom>
        </p:spPr>
      </p:pic>
      <p:sp>
        <p:nvSpPr>
          <p:cNvPr id="4" name="TextBox 3">
            <a:extLst>
              <a:ext uri="{FF2B5EF4-FFF2-40B4-BE49-F238E27FC236}">
                <a16:creationId xmlns:a16="http://schemas.microsoft.com/office/drawing/2014/main" id="{CCD1242F-0DE0-45D1-B5BC-5725F61649FA}"/>
              </a:ext>
            </a:extLst>
          </p:cNvPr>
          <p:cNvSpPr txBox="1"/>
          <p:nvPr/>
        </p:nvSpPr>
        <p:spPr>
          <a:xfrm>
            <a:off x="1777072" y="1624036"/>
            <a:ext cx="9706708" cy="4033348"/>
          </a:xfrm>
          <a:prstGeom prst="rect">
            <a:avLst/>
          </a:prstGeom>
          <a:noFill/>
        </p:spPr>
        <p:txBody>
          <a:bodyPr wrap="square" rtlCol="0">
            <a:spAutoFit/>
          </a:bodyPr>
          <a:lstStyle/>
          <a:p>
            <a:pPr>
              <a:lnSpc>
                <a:spcPct val="150000"/>
              </a:lnSpc>
            </a:pPr>
            <a:r>
              <a:rPr lang="en-US" sz="4400">
                <a:solidFill>
                  <a:schemeClr val="bg1"/>
                </a:solidFill>
                <a:latin typeface="Times New Roman" panose="02020603050405020304" pitchFamily="18" charset="0"/>
                <a:cs typeface="Times New Roman" panose="02020603050405020304" pitchFamily="18" charset="0"/>
              </a:rPr>
              <a:t>A ________ is a person who exploits computer hardware and software for their own purposes. </a:t>
            </a:r>
            <a:br>
              <a:rPr lang="en-US" sz="4400">
                <a:solidFill>
                  <a:schemeClr val="bg1"/>
                </a:solidFill>
                <a:latin typeface="Times New Roman" panose="02020603050405020304" pitchFamily="18" charset="0"/>
                <a:cs typeface="Times New Roman" panose="02020603050405020304" pitchFamily="18" charset="0"/>
              </a:rPr>
            </a:br>
            <a:endParaRPr lang="en-US" sz="440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620CD5D-BC62-453B-BDC9-F1705B9E0334}"/>
              </a:ext>
            </a:extLst>
          </p:cNvPr>
          <p:cNvSpPr txBox="1"/>
          <p:nvPr/>
        </p:nvSpPr>
        <p:spPr>
          <a:xfrm>
            <a:off x="2645347" y="1762296"/>
            <a:ext cx="1808508" cy="707886"/>
          </a:xfrm>
          <a:prstGeom prst="rect">
            <a:avLst/>
          </a:prstGeom>
          <a:noFill/>
        </p:spPr>
        <p:txBody>
          <a:bodyPr wrap="none" rtlCol="0">
            <a:spAutoFit/>
          </a:bodyPr>
          <a:lstStyle/>
          <a:p>
            <a:r>
              <a:rPr lang="en-US" sz="4000" b="1">
                <a:solidFill>
                  <a:srgbClr val="FF0000"/>
                </a:solidFill>
                <a:latin typeface="Times New Roman" panose="02020603050405020304" pitchFamily="18" charset="0"/>
                <a:cs typeface="Times New Roman" panose="02020603050405020304" pitchFamily="18" charset="0"/>
              </a:rPr>
              <a:t>Hacker</a:t>
            </a:r>
          </a:p>
        </p:txBody>
      </p:sp>
    </p:spTree>
    <p:extLst>
      <p:ext uri="{BB962C8B-B14F-4D97-AF65-F5344CB8AC3E}">
        <p14:creationId xmlns:p14="http://schemas.microsoft.com/office/powerpoint/2010/main" val="355404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861DA4FC-3C72-4F15-B586-06CFC9323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68" y="1501873"/>
            <a:ext cx="937700" cy="937700"/>
          </a:xfrm>
          <a:prstGeom prst="rect">
            <a:avLst/>
          </a:prstGeom>
        </p:spPr>
      </p:pic>
      <p:sp>
        <p:nvSpPr>
          <p:cNvPr id="4" name="Rectangle 3">
            <a:extLst>
              <a:ext uri="{FF2B5EF4-FFF2-40B4-BE49-F238E27FC236}">
                <a16:creationId xmlns:a16="http://schemas.microsoft.com/office/drawing/2014/main" id="{8C1AED95-132C-41F3-A7D3-03CD7249ECC1}"/>
              </a:ext>
            </a:extLst>
          </p:cNvPr>
          <p:cNvSpPr/>
          <p:nvPr/>
        </p:nvSpPr>
        <p:spPr>
          <a:xfrm>
            <a:off x="2386817" y="1337677"/>
            <a:ext cx="9125097" cy="3675045"/>
          </a:xfrm>
          <a:prstGeom prst="rect">
            <a:avLst/>
          </a:prstGeom>
        </p:spPr>
        <p:txBody>
          <a:bodyPr wrap="square">
            <a:spAutoFit/>
          </a:bodyPr>
          <a:lstStyle/>
          <a:p>
            <a:pPr>
              <a:lnSpc>
                <a:spcPct val="150000"/>
              </a:lnSpc>
            </a:pPr>
            <a:r>
              <a:rPr lang="en-US" sz="4000">
                <a:solidFill>
                  <a:schemeClr val="bg1"/>
                </a:solidFill>
                <a:latin typeface="Times New Roman" panose="02020603050405020304" pitchFamily="18" charset="0"/>
                <a:cs typeface="Times New Roman" panose="02020603050405020304" pitchFamily="18" charset="0"/>
              </a:rPr>
              <a:t>An add-on that makes a computer virus part of the host computer's operating system </a:t>
            </a:r>
            <a:br>
              <a:rPr lang="en-US" sz="4000">
                <a:solidFill>
                  <a:schemeClr val="bg1"/>
                </a:solidFill>
                <a:latin typeface="Times New Roman" panose="02020603050405020304" pitchFamily="18" charset="0"/>
                <a:cs typeface="Times New Roman" panose="02020603050405020304" pitchFamily="18" charset="0"/>
              </a:rPr>
            </a:b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280BFEE-92DF-439C-9DE7-42D022CAE9E3}"/>
              </a:ext>
            </a:extLst>
          </p:cNvPr>
          <p:cNvSpPr txBox="1"/>
          <p:nvPr/>
        </p:nvSpPr>
        <p:spPr>
          <a:xfrm>
            <a:off x="905168" y="3552875"/>
            <a:ext cx="4830168" cy="1323439"/>
          </a:xfrm>
          <a:prstGeom prst="rect">
            <a:avLst/>
          </a:prstGeom>
          <a:noFill/>
        </p:spPr>
        <p:txBody>
          <a:bodyPr wrap="none" rtlCol="0">
            <a:spAutoFit/>
          </a:bodyPr>
          <a:lstStyle/>
          <a:p>
            <a:r>
              <a:rPr lang="en-US" sz="4000">
                <a:solidFill>
                  <a:schemeClr val="bg1"/>
                </a:solidFill>
                <a:latin typeface="Times New Roman" panose="02020603050405020304" pitchFamily="18" charset="0"/>
                <a:cs typeface="Times New Roman" panose="02020603050405020304" pitchFamily="18" charset="0"/>
              </a:rPr>
              <a:t>A. Resident extension </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AF64E72-0A7B-4551-B7CA-0DD47E52AA27}"/>
              </a:ext>
            </a:extLst>
          </p:cNvPr>
          <p:cNvSpPr/>
          <p:nvPr/>
        </p:nvSpPr>
        <p:spPr>
          <a:xfrm>
            <a:off x="905168" y="4682911"/>
            <a:ext cx="6096000" cy="707886"/>
          </a:xfrm>
          <a:prstGeom prst="rect">
            <a:avLst/>
          </a:prstGeom>
        </p:spPr>
        <p:txBody>
          <a:bodyPr>
            <a:spAutoFit/>
          </a:bodyPr>
          <a:lstStyle/>
          <a:p>
            <a:r>
              <a:rPr lang="en-US" sz="4000">
                <a:solidFill>
                  <a:schemeClr val="bg1"/>
                </a:solidFill>
                <a:latin typeface="Times New Roman" panose="02020603050405020304" pitchFamily="18" charset="0"/>
                <a:cs typeface="Times New Roman" panose="02020603050405020304" pitchFamily="18" charset="0"/>
              </a:rPr>
              <a:t>B. Anti-antivirus virus </a:t>
            </a:r>
          </a:p>
        </p:txBody>
      </p:sp>
      <p:sp>
        <p:nvSpPr>
          <p:cNvPr id="7" name="Rectangle 6">
            <a:extLst>
              <a:ext uri="{FF2B5EF4-FFF2-40B4-BE49-F238E27FC236}">
                <a16:creationId xmlns:a16="http://schemas.microsoft.com/office/drawing/2014/main" id="{A81BBE07-D5DA-4D05-975A-F8BE8555026C}"/>
              </a:ext>
            </a:extLst>
          </p:cNvPr>
          <p:cNvSpPr/>
          <p:nvPr/>
        </p:nvSpPr>
        <p:spPr>
          <a:xfrm>
            <a:off x="7476532" y="3552874"/>
            <a:ext cx="6096000" cy="1323439"/>
          </a:xfrm>
          <a:prstGeom prst="rect">
            <a:avLst/>
          </a:prstGeom>
        </p:spPr>
        <p:txBody>
          <a:bodyPr>
            <a:spAutoFit/>
          </a:bodyPr>
          <a:lstStyle/>
          <a:p>
            <a:r>
              <a:rPr lang="en-US" sz="4000">
                <a:solidFill>
                  <a:schemeClr val="bg1"/>
                </a:solidFill>
                <a:latin typeface="Times New Roman" panose="02020603050405020304" pitchFamily="18" charset="0"/>
                <a:cs typeface="Times New Roman" panose="02020603050405020304" pitchFamily="18" charset="0"/>
              </a:rPr>
              <a:t>C. Piggyback </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DB1AFE9-F6EC-48E0-94D8-96D0AC2D7F2F}"/>
              </a:ext>
            </a:extLst>
          </p:cNvPr>
          <p:cNvSpPr/>
          <p:nvPr/>
        </p:nvSpPr>
        <p:spPr>
          <a:xfrm>
            <a:off x="7476532" y="4612457"/>
            <a:ext cx="6096000" cy="1323439"/>
          </a:xfrm>
          <a:prstGeom prst="rect">
            <a:avLst/>
          </a:prstGeom>
        </p:spPr>
        <p:txBody>
          <a:bodyPr>
            <a:spAutoFit/>
          </a:bodyPr>
          <a:lstStyle/>
          <a:p>
            <a:r>
              <a:rPr lang="en-US" sz="4000">
                <a:solidFill>
                  <a:schemeClr val="bg1"/>
                </a:solidFill>
                <a:latin typeface="Times New Roman" panose="02020603050405020304" pitchFamily="18" charset="0"/>
                <a:cs typeface="Times New Roman" panose="02020603050405020304" pitchFamily="18" charset="0"/>
              </a:rPr>
              <a:t>D. host </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
        <p:nvSpPr>
          <p:cNvPr id="9" name="Flowchart: Connector 8">
            <a:extLst>
              <a:ext uri="{FF2B5EF4-FFF2-40B4-BE49-F238E27FC236}">
                <a16:creationId xmlns:a16="http://schemas.microsoft.com/office/drawing/2014/main" id="{5A7453E4-344B-4BF3-9728-3461B7385BB1}"/>
              </a:ext>
            </a:extLst>
          </p:cNvPr>
          <p:cNvSpPr/>
          <p:nvPr/>
        </p:nvSpPr>
        <p:spPr>
          <a:xfrm>
            <a:off x="792627" y="3550656"/>
            <a:ext cx="801563" cy="846700"/>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377CEF9-8B06-42BB-9EE1-47952CDF2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98" y="750122"/>
            <a:ext cx="917771" cy="917771"/>
          </a:xfrm>
          <a:prstGeom prst="rect">
            <a:avLst/>
          </a:prstGeom>
        </p:spPr>
      </p:pic>
      <p:sp>
        <p:nvSpPr>
          <p:cNvPr id="4" name="Rectangle 3">
            <a:extLst>
              <a:ext uri="{FF2B5EF4-FFF2-40B4-BE49-F238E27FC236}">
                <a16:creationId xmlns:a16="http://schemas.microsoft.com/office/drawing/2014/main" id="{80D571C1-256D-4669-B168-3134A7F355DF}"/>
              </a:ext>
            </a:extLst>
          </p:cNvPr>
          <p:cNvSpPr/>
          <p:nvPr/>
        </p:nvSpPr>
        <p:spPr>
          <a:xfrm>
            <a:off x="1658963" y="1973947"/>
            <a:ext cx="10261208" cy="3675045"/>
          </a:xfrm>
          <a:prstGeom prst="rect">
            <a:avLst/>
          </a:prstGeom>
        </p:spPr>
        <p:txBody>
          <a:bodyPr wrap="square">
            <a:spAutoFit/>
          </a:bodyPr>
          <a:lstStyle/>
          <a:p>
            <a:pPr>
              <a:lnSpc>
                <a:spcPct val="150000"/>
              </a:lnSpc>
            </a:pPr>
            <a:r>
              <a:rPr lang="en-US" sz="4000">
                <a:solidFill>
                  <a:schemeClr val="bg1"/>
                </a:solidFill>
                <a:latin typeface="Times New Roman" panose="02020603050405020304" pitchFamily="18" charset="0"/>
                <a:cs typeface="Times New Roman" panose="02020603050405020304" pitchFamily="18" charset="0"/>
              </a:rPr>
              <a:t>Viruses that become part of files but do nothing until activated can go unnoticed for months.</a:t>
            </a:r>
          </a:p>
          <a:p>
            <a:pPr>
              <a:lnSpc>
                <a:spcPct val="150000"/>
              </a:lnSpc>
            </a:pPr>
            <a:r>
              <a:rPr lang="en-US" sz="4000">
                <a:solidFill>
                  <a:srgbClr val="FF0000"/>
                </a:solidFill>
                <a:latin typeface="Times New Roman" panose="02020603050405020304" pitchFamily="18" charset="0"/>
                <a:cs typeface="Times New Roman" panose="02020603050405020304" pitchFamily="18" charset="0"/>
              </a:rPr>
              <a:t>	Resident virus</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57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B8B6540-BAF1-4384-A51F-1C1582D3C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62" y="1627834"/>
            <a:ext cx="1016244" cy="1016244"/>
          </a:xfrm>
          <a:prstGeom prst="rect">
            <a:avLst/>
          </a:prstGeom>
        </p:spPr>
      </p:pic>
      <p:sp>
        <p:nvSpPr>
          <p:cNvPr id="4" name="Rectangle 3">
            <a:extLst>
              <a:ext uri="{FF2B5EF4-FFF2-40B4-BE49-F238E27FC236}">
                <a16:creationId xmlns:a16="http://schemas.microsoft.com/office/drawing/2014/main" id="{E0CB4412-8426-438A-A077-0D48855D09AC}"/>
              </a:ext>
            </a:extLst>
          </p:cNvPr>
          <p:cNvSpPr/>
          <p:nvPr/>
        </p:nvSpPr>
        <p:spPr>
          <a:xfrm>
            <a:off x="2150262" y="234851"/>
            <a:ext cx="10148668" cy="5809732"/>
          </a:xfrm>
          <a:prstGeom prst="rect">
            <a:avLst/>
          </a:prstGeom>
        </p:spPr>
        <p:txBody>
          <a:bodyPr wrap="square">
            <a:spAutoFit/>
          </a:bodyPr>
          <a:lstStyle/>
          <a:p>
            <a:pPr>
              <a:lnSpc>
                <a:spcPct val="150000"/>
              </a:lnSpc>
            </a:pPr>
            <a:r>
              <a:rPr lang="en-US" sz="3600">
                <a:solidFill>
                  <a:schemeClr val="bg1"/>
                </a:solidFill>
                <a:latin typeface="Times New Roman" panose="02020603050405020304" pitchFamily="18" charset="0"/>
                <a:cs typeface="Times New Roman" panose="02020603050405020304" pitchFamily="18" charset="0"/>
              </a:rPr>
              <a:t>Donald Greene has been arrested by Interpol</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on computer hacking charges. Interpol claims that Greene, a computer hacker, planted ________ on unwitting host computers. It is thought that Greene used a method called “______________" to gain access to computers when their owners logged in. </a:t>
            </a:r>
            <a:br>
              <a:rPr lang="en-US" sz="3600">
                <a:solidFill>
                  <a:schemeClr val="bg1"/>
                </a:solidFill>
                <a:latin typeface="Times New Roman" panose="02020603050405020304" pitchFamily="18" charset="0"/>
                <a:cs typeface="Times New Roman" panose="02020603050405020304" pitchFamily="18" charset="0"/>
              </a:rPr>
            </a:br>
            <a:endParaRPr lang="en-US" sz="3600">
              <a:solidFill>
                <a:schemeClr val="bg1"/>
              </a:solidFill>
              <a:latin typeface="Times New Roman" panose="02020603050405020304" pitchFamily="18" charset="0"/>
              <a:cs typeface="Times New Roman" panose="02020603050405020304" pitchFamily="18" charset="0"/>
            </a:endParaRPr>
          </a:p>
        </p:txBody>
      </p:sp>
      <p:pic>
        <p:nvPicPr>
          <p:cNvPr id="5" name="14 Track 14 (mp3cut.net)">
            <a:hlinkClick r:id="" action="ppaction://media"/>
            <a:extLst>
              <a:ext uri="{FF2B5EF4-FFF2-40B4-BE49-F238E27FC236}">
                <a16:creationId xmlns:a16="http://schemas.microsoft.com/office/drawing/2014/main" id="{CADC36DA-D718-47FF-8A64-FD5E91E7D7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6884" y="5739783"/>
            <a:ext cx="609600" cy="609600"/>
          </a:xfrm>
          <a:prstGeom prst="rect">
            <a:avLst/>
          </a:prstGeom>
        </p:spPr>
      </p:pic>
      <p:sp>
        <p:nvSpPr>
          <p:cNvPr id="6" name="TextBox 5">
            <a:extLst>
              <a:ext uri="{FF2B5EF4-FFF2-40B4-BE49-F238E27FC236}">
                <a16:creationId xmlns:a16="http://schemas.microsoft.com/office/drawing/2014/main" id="{D1AF6B62-DCA3-4919-83AF-8C6C7F499212}"/>
              </a:ext>
            </a:extLst>
          </p:cNvPr>
          <p:cNvSpPr txBox="1"/>
          <p:nvPr/>
        </p:nvSpPr>
        <p:spPr>
          <a:xfrm>
            <a:off x="8946882" y="1894164"/>
            <a:ext cx="1640193" cy="707886"/>
          </a:xfrm>
          <a:prstGeom prst="rect">
            <a:avLst/>
          </a:prstGeom>
          <a:noFill/>
        </p:spPr>
        <p:txBody>
          <a:bodyPr wrap="none" rtlCol="0">
            <a:spAutoFit/>
          </a:bodyPr>
          <a:lstStyle/>
          <a:p>
            <a:r>
              <a:rPr lang="en-US" sz="4000">
                <a:solidFill>
                  <a:srgbClr val="FF0000"/>
                </a:solidFill>
                <a:latin typeface="Times New Roman" panose="02020603050405020304" pitchFamily="18" charset="0"/>
                <a:cs typeface="Times New Roman" panose="02020603050405020304" pitchFamily="18" charset="0"/>
              </a:rPr>
              <a:t>viruses</a:t>
            </a:r>
          </a:p>
        </p:txBody>
      </p:sp>
      <p:sp>
        <p:nvSpPr>
          <p:cNvPr id="7" name="TextBox 6">
            <a:extLst>
              <a:ext uri="{FF2B5EF4-FFF2-40B4-BE49-F238E27FC236}">
                <a16:creationId xmlns:a16="http://schemas.microsoft.com/office/drawing/2014/main" id="{FAA7E02A-3029-45AE-B993-F15F8B002A77}"/>
              </a:ext>
            </a:extLst>
          </p:cNvPr>
          <p:cNvSpPr txBox="1"/>
          <p:nvPr/>
        </p:nvSpPr>
        <p:spPr>
          <a:xfrm>
            <a:off x="6538672" y="3570699"/>
            <a:ext cx="2977097" cy="707886"/>
          </a:xfrm>
          <a:prstGeom prst="rect">
            <a:avLst/>
          </a:prstGeom>
          <a:noFill/>
        </p:spPr>
        <p:txBody>
          <a:bodyPr wrap="none" rtlCol="0">
            <a:spAutoFit/>
          </a:bodyPr>
          <a:lstStyle/>
          <a:p>
            <a:r>
              <a:rPr lang="en-US" sz="4000">
                <a:solidFill>
                  <a:srgbClr val="FF0000"/>
                </a:solidFill>
                <a:latin typeface="Times New Roman" panose="02020603050405020304" pitchFamily="18" charset="0"/>
                <a:cs typeface="Times New Roman" panose="02020603050405020304" pitchFamily="18" charset="0"/>
              </a:rPr>
              <a:t>piggybacking</a:t>
            </a:r>
          </a:p>
        </p:txBody>
      </p:sp>
    </p:spTree>
    <p:extLst>
      <p:ext uri="{BB962C8B-B14F-4D97-AF65-F5344CB8AC3E}">
        <p14:creationId xmlns:p14="http://schemas.microsoft.com/office/powerpoint/2010/main" val="129989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1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5CA8F2-CF2A-4D50-B750-C3FD582E3656}"/>
              </a:ext>
            </a:extLst>
          </p:cNvPr>
          <p:cNvPicPr>
            <a:picLocks noChangeAspect="1"/>
          </p:cNvPicPr>
          <p:nvPr/>
        </p:nvPicPr>
        <p:blipFill>
          <a:blip r:embed="rId2"/>
          <a:stretch>
            <a:fillRect/>
          </a:stretch>
        </p:blipFill>
        <p:spPr>
          <a:xfrm>
            <a:off x="0" y="4911"/>
            <a:ext cx="12192000" cy="6858000"/>
          </a:xfrm>
          <a:prstGeom prst="rect">
            <a:avLst/>
          </a:prstGeom>
        </p:spPr>
      </p:pic>
      <p:sp>
        <p:nvSpPr>
          <p:cNvPr id="3" name="TextBox 2">
            <a:extLst>
              <a:ext uri="{FF2B5EF4-FFF2-40B4-BE49-F238E27FC236}">
                <a16:creationId xmlns:a16="http://schemas.microsoft.com/office/drawing/2014/main" id="{B4919A1F-7BF8-4212-AF86-F1EDFAC2BFCD}"/>
              </a:ext>
            </a:extLst>
          </p:cNvPr>
          <p:cNvSpPr txBox="1"/>
          <p:nvPr/>
        </p:nvSpPr>
        <p:spPr>
          <a:xfrm>
            <a:off x="4986052" y="-42203"/>
            <a:ext cx="5028749" cy="584775"/>
          </a:xfrm>
          <a:prstGeom prst="rect">
            <a:avLst/>
          </a:prstGeom>
          <a:noFill/>
        </p:spPr>
        <p:txBody>
          <a:bodyPr wrap="none" rtlCol="0">
            <a:spAutoFit/>
          </a:bodyPr>
          <a:lstStyle/>
          <a:p>
            <a:r>
              <a:rPr lang="en-US" sz="3200" b="1">
                <a:solidFill>
                  <a:srgbClr val="FF0000"/>
                </a:solidFill>
                <a:latin typeface="Times New Roman" panose="02020603050405020304" pitchFamily="18" charset="0"/>
                <a:cs typeface="Times New Roman" panose="02020603050405020304" pitchFamily="18" charset="0"/>
              </a:rPr>
              <a:t>GROUP 4: IRON PERSON</a:t>
            </a:r>
          </a:p>
        </p:txBody>
      </p:sp>
      <p:pic>
        <p:nvPicPr>
          <p:cNvPr id="4" name="Picture 3" descr="hòa.jpg">
            <a:extLst>
              <a:ext uri="{FF2B5EF4-FFF2-40B4-BE49-F238E27FC236}">
                <a16:creationId xmlns:a16="http://schemas.microsoft.com/office/drawing/2014/main" id="{E0EFC77D-F64C-4BEC-BC1D-5D1A6AF2CEFD}"/>
              </a:ext>
            </a:extLst>
          </p:cNvPr>
          <p:cNvPicPr>
            <a:picLocks noChangeAspect="1"/>
          </p:cNvPicPr>
          <p:nvPr/>
        </p:nvPicPr>
        <p:blipFill>
          <a:blip r:embed="rId3"/>
          <a:stretch>
            <a:fillRect/>
          </a:stretch>
        </p:blipFill>
        <p:spPr>
          <a:xfrm>
            <a:off x="6442691" y="948369"/>
            <a:ext cx="744946" cy="744946"/>
          </a:xfrm>
          <a:prstGeom prst="rect">
            <a:avLst/>
          </a:prstGeom>
        </p:spPr>
      </p:pic>
      <p:pic>
        <p:nvPicPr>
          <p:cNvPr id="5" name="Picture 4" descr="lich.jpg">
            <a:extLst>
              <a:ext uri="{FF2B5EF4-FFF2-40B4-BE49-F238E27FC236}">
                <a16:creationId xmlns:a16="http://schemas.microsoft.com/office/drawing/2014/main" id="{D1878D98-195E-4C49-BC01-4F1CE964A2C5}"/>
              </a:ext>
            </a:extLst>
          </p:cNvPr>
          <p:cNvPicPr>
            <a:picLocks noChangeAspect="1"/>
          </p:cNvPicPr>
          <p:nvPr/>
        </p:nvPicPr>
        <p:blipFill>
          <a:blip r:embed="rId4"/>
          <a:stretch>
            <a:fillRect/>
          </a:stretch>
        </p:blipFill>
        <p:spPr>
          <a:xfrm>
            <a:off x="6442691" y="2436579"/>
            <a:ext cx="744946" cy="709472"/>
          </a:xfrm>
          <a:prstGeom prst="rect">
            <a:avLst/>
          </a:prstGeom>
        </p:spPr>
      </p:pic>
      <p:pic>
        <p:nvPicPr>
          <p:cNvPr id="6" name="Picture 5" descr="thang.jpg">
            <a:extLst>
              <a:ext uri="{FF2B5EF4-FFF2-40B4-BE49-F238E27FC236}">
                <a16:creationId xmlns:a16="http://schemas.microsoft.com/office/drawing/2014/main" id="{BAE395B1-E756-484E-85A3-6A7A349B6B13}"/>
              </a:ext>
            </a:extLst>
          </p:cNvPr>
          <p:cNvPicPr>
            <a:picLocks noChangeAspect="1"/>
          </p:cNvPicPr>
          <p:nvPr/>
        </p:nvPicPr>
        <p:blipFill>
          <a:blip r:embed="rId5"/>
          <a:stretch>
            <a:fillRect/>
          </a:stretch>
        </p:blipFill>
        <p:spPr>
          <a:xfrm>
            <a:off x="6423669" y="4706537"/>
            <a:ext cx="762001" cy="725715"/>
          </a:xfrm>
          <a:prstGeom prst="rect">
            <a:avLst/>
          </a:prstGeom>
        </p:spPr>
      </p:pic>
      <p:pic>
        <p:nvPicPr>
          <p:cNvPr id="7" name="Picture 6" descr="thanh.jpg">
            <a:extLst>
              <a:ext uri="{FF2B5EF4-FFF2-40B4-BE49-F238E27FC236}">
                <a16:creationId xmlns:a16="http://schemas.microsoft.com/office/drawing/2014/main" id="{8C9A2CF5-ECBF-4AC5-9EE1-BA1C191D6082}"/>
              </a:ext>
            </a:extLst>
          </p:cNvPr>
          <p:cNvPicPr>
            <a:picLocks noChangeAspect="1"/>
          </p:cNvPicPr>
          <p:nvPr/>
        </p:nvPicPr>
        <p:blipFill>
          <a:blip r:embed="rId6"/>
          <a:stretch>
            <a:fillRect/>
          </a:stretch>
        </p:blipFill>
        <p:spPr>
          <a:xfrm>
            <a:off x="6425637" y="3171064"/>
            <a:ext cx="762000" cy="762000"/>
          </a:xfrm>
          <a:prstGeom prst="rect">
            <a:avLst/>
          </a:prstGeom>
        </p:spPr>
      </p:pic>
      <p:pic>
        <p:nvPicPr>
          <p:cNvPr id="8" name="Picture 7" descr="tho.jpg">
            <a:extLst>
              <a:ext uri="{FF2B5EF4-FFF2-40B4-BE49-F238E27FC236}">
                <a16:creationId xmlns:a16="http://schemas.microsoft.com/office/drawing/2014/main" id="{C515527E-99B8-4773-AF30-38918E5254AA}"/>
              </a:ext>
            </a:extLst>
          </p:cNvPr>
          <p:cNvPicPr>
            <a:picLocks noChangeAspect="1"/>
          </p:cNvPicPr>
          <p:nvPr/>
        </p:nvPicPr>
        <p:blipFill>
          <a:blip r:embed="rId7"/>
          <a:stretch>
            <a:fillRect/>
          </a:stretch>
        </p:blipFill>
        <p:spPr>
          <a:xfrm>
            <a:off x="6423670" y="3958078"/>
            <a:ext cx="762000" cy="723446"/>
          </a:xfrm>
          <a:prstGeom prst="rect">
            <a:avLst/>
          </a:prstGeom>
        </p:spPr>
      </p:pic>
      <p:pic>
        <p:nvPicPr>
          <p:cNvPr id="9" name="Picture 8" descr="hinh.jpg">
            <a:extLst>
              <a:ext uri="{FF2B5EF4-FFF2-40B4-BE49-F238E27FC236}">
                <a16:creationId xmlns:a16="http://schemas.microsoft.com/office/drawing/2014/main" id="{44BF1D31-2E57-4C9C-901C-061EECFADA9A}"/>
              </a:ext>
            </a:extLst>
          </p:cNvPr>
          <p:cNvPicPr>
            <a:picLocks noChangeAspect="1"/>
          </p:cNvPicPr>
          <p:nvPr/>
        </p:nvPicPr>
        <p:blipFill>
          <a:blip r:embed="rId8"/>
          <a:stretch>
            <a:fillRect/>
          </a:stretch>
        </p:blipFill>
        <p:spPr>
          <a:xfrm>
            <a:off x="6442691" y="1719831"/>
            <a:ext cx="744946" cy="691735"/>
          </a:xfrm>
          <a:prstGeom prst="rect">
            <a:avLst/>
          </a:prstGeom>
        </p:spPr>
      </p:pic>
      <p:sp>
        <p:nvSpPr>
          <p:cNvPr id="14" name="TextBox 13">
            <a:extLst>
              <a:ext uri="{FF2B5EF4-FFF2-40B4-BE49-F238E27FC236}">
                <a16:creationId xmlns:a16="http://schemas.microsoft.com/office/drawing/2014/main" id="{67CF1248-1273-4395-9FB7-4CEB7E3BA8A2}"/>
              </a:ext>
            </a:extLst>
          </p:cNvPr>
          <p:cNvSpPr txBox="1"/>
          <p:nvPr/>
        </p:nvSpPr>
        <p:spPr>
          <a:xfrm>
            <a:off x="7411210" y="1083641"/>
            <a:ext cx="1721946"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Lê Kim Hòa</a:t>
            </a:r>
          </a:p>
        </p:txBody>
      </p:sp>
      <p:sp>
        <p:nvSpPr>
          <p:cNvPr id="15" name="TextBox 14">
            <a:extLst>
              <a:ext uri="{FF2B5EF4-FFF2-40B4-BE49-F238E27FC236}">
                <a16:creationId xmlns:a16="http://schemas.microsoft.com/office/drawing/2014/main" id="{3EC40753-2923-4AC0-9770-CCF650AF19DB}"/>
              </a:ext>
            </a:extLst>
          </p:cNvPr>
          <p:cNvSpPr txBox="1"/>
          <p:nvPr/>
        </p:nvSpPr>
        <p:spPr>
          <a:xfrm>
            <a:off x="7411210" y="1850460"/>
            <a:ext cx="2372765"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Đinh Hoàng Nam</a:t>
            </a:r>
          </a:p>
        </p:txBody>
      </p:sp>
      <p:sp>
        <p:nvSpPr>
          <p:cNvPr id="16" name="TextBox 15">
            <a:extLst>
              <a:ext uri="{FF2B5EF4-FFF2-40B4-BE49-F238E27FC236}">
                <a16:creationId xmlns:a16="http://schemas.microsoft.com/office/drawing/2014/main" id="{55C0FCD2-ED4B-4740-9FE8-4F3F9309D13D}"/>
              </a:ext>
            </a:extLst>
          </p:cNvPr>
          <p:cNvSpPr txBox="1"/>
          <p:nvPr/>
        </p:nvSpPr>
        <p:spPr>
          <a:xfrm>
            <a:off x="7411210" y="2570165"/>
            <a:ext cx="2250552"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Trần Thanh Lịch</a:t>
            </a:r>
          </a:p>
        </p:txBody>
      </p:sp>
      <p:sp>
        <p:nvSpPr>
          <p:cNvPr id="17" name="TextBox 16">
            <a:extLst>
              <a:ext uri="{FF2B5EF4-FFF2-40B4-BE49-F238E27FC236}">
                <a16:creationId xmlns:a16="http://schemas.microsoft.com/office/drawing/2014/main" id="{3FD09A92-5DE8-4F0A-A046-ADA7157E46BB}"/>
              </a:ext>
            </a:extLst>
          </p:cNvPr>
          <p:cNvSpPr txBox="1"/>
          <p:nvPr/>
        </p:nvSpPr>
        <p:spPr>
          <a:xfrm>
            <a:off x="7445710" y="3302596"/>
            <a:ext cx="2600455"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Nguyễn Văn Thành</a:t>
            </a:r>
          </a:p>
        </p:txBody>
      </p:sp>
      <p:sp>
        <p:nvSpPr>
          <p:cNvPr id="18" name="TextBox 17">
            <a:extLst>
              <a:ext uri="{FF2B5EF4-FFF2-40B4-BE49-F238E27FC236}">
                <a16:creationId xmlns:a16="http://schemas.microsoft.com/office/drawing/2014/main" id="{79E9BB11-1FA2-4946-B371-CB0647D02AF6}"/>
              </a:ext>
            </a:extLst>
          </p:cNvPr>
          <p:cNvSpPr txBox="1"/>
          <p:nvPr/>
        </p:nvSpPr>
        <p:spPr>
          <a:xfrm>
            <a:off x="7411210" y="4149828"/>
            <a:ext cx="2093073"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Bùi Quang Thọ</a:t>
            </a:r>
          </a:p>
        </p:txBody>
      </p:sp>
      <p:sp>
        <p:nvSpPr>
          <p:cNvPr id="19" name="TextBox 18">
            <a:extLst>
              <a:ext uri="{FF2B5EF4-FFF2-40B4-BE49-F238E27FC236}">
                <a16:creationId xmlns:a16="http://schemas.microsoft.com/office/drawing/2014/main" id="{C3E33F39-DD9C-42C8-BD9B-9A3270C198B1}"/>
              </a:ext>
            </a:extLst>
          </p:cNvPr>
          <p:cNvSpPr txBox="1"/>
          <p:nvPr/>
        </p:nvSpPr>
        <p:spPr>
          <a:xfrm>
            <a:off x="7400918" y="4911242"/>
            <a:ext cx="2439707"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Trần Quyết Thắng</a:t>
            </a:r>
          </a:p>
        </p:txBody>
      </p:sp>
      <p:pic>
        <p:nvPicPr>
          <p:cNvPr id="20" name="Picture 19">
            <a:extLst>
              <a:ext uri="{FF2B5EF4-FFF2-40B4-BE49-F238E27FC236}">
                <a16:creationId xmlns:a16="http://schemas.microsoft.com/office/drawing/2014/main" id="{E0E8A69B-25CF-41DB-B7A5-147D97B4C8E0}"/>
              </a:ext>
            </a:extLst>
          </p:cNvPr>
          <p:cNvPicPr>
            <a:picLocks noChangeAspect="1"/>
          </p:cNvPicPr>
          <p:nvPr/>
        </p:nvPicPr>
        <p:blipFill>
          <a:blip r:embed="rId9"/>
          <a:stretch>
            <a:fillRect/>
          </a:stretch>
        </p:blipFill>
        <p:spPr>
          <a:xfrm>
            <a:off x="3249276" y="1083641"/>
            <a:ext cx="2307102" cy="2678135"/>
          </a:xfrm>
          <a:prstGeom prst="rect">
            <a:avLst/>
          </a:prstGeom>
        </p:spPr>
      </p:pic>
      <p:sp>
        <p:nvSpPr>
          <p:cNvPr id="21" name="TextBox 20">
            <a:extLst>
              <a:ext uri="{FF2B5EF4-FFF2-40B4-BE49-F238E27FC236}">
                <a16:creationId xmlns:a16="http://schemas.microsoft.com/office/drawing/2014/main" id="{718957A0-A206-4506-95A7-E173643B89F3}"/>
              </a:ext>
            </a:extLst>
          </p:cNvPr>
          <p:cNvSpPr txBox="1"/>
          <p:nvPr/>
        </p:nvSpPr>
        <p:spPr>
          <a:xfrm>
            <a:off x="1271493" y="1573716"/>
            <a:ext cx="1927322" cy="646331"/>
          </a:xfrm>
          <a:prstGeom prst="rect">
            <a:avLst/>
          </a:prstGeom>
          <a:noFill/>
        </p:spPr>
        <p:txBody>
          <a:bodyPr wrap="none" rtlCol="0">
            <a:spAutoFit/>
          </a:bodyPr>
          <a:lstStyle/>
          <a:p>
            <a:r>
              <a:rPr lang="en-US" sz="3600" b="1">
                <a:solidFill>
                  <a:srgbClr val="FF0000"/>
                </a:solidFill>
                <a:effectLst>
                  <a:outerShdw blurRad="38100" dist="38100" dir="2700000" algn="tl">
                    <a:srgbClr val="000000">
                      <a:alpha val="43137"/>
                    </a:srgbClr>
                  </a:outerShdw>
                </a:effectLst>
              </a:rPr>
              <a:t>TEACHER</a:t>
            </a:r>
          </a:p>
        </p:txBody>
      </p:sp>
    </p:spTree>
    <p:extLst>
      <p:ext uri="{BB962C8B-B14F-4D97-AF65-F5344CB8AC3E}">
        <p14:creationId xmlns:p14="http://schemas.microsoft.com/office/powerpoint/2010/main" val="2624557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4360A585-B177-4026-BFA5-AC49BE2C2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97" y="2894320"/>
            <a:ext cx="988255" cy="988255"/>
          </a:xfrm>
          <a:prstGeom prst="rect">
            <a:avLst/>
          </a:prstGeom>
        </p:spPr>
      </p:pic>
      <p:sp>
        <p:nvSpPr>
          <p:cNvPr id="4" name="Rectangle 3">
            <a:extLst>
              <a:ext uri="{FF2B5EF4-FFF2-40B4-BE49-F238E27FC236}">
                <a16:creationId xmlns:a16="http://schemas.microsoft.com/office/drawing/2014/main" id="{B53886BB-E358-44B7-B4BD-77A97E6EAA8C}"/>
              </a:ext>
            </a:extLst>
          </p:cNvPr>
          <p:cNvSpPr/>
          <p:nvPr/>
        </p:nvSpPr>
        <p:spPr>
          <a:xfrm>
            <a:off x="4088585" y="321938"/>
            <a:ext cx="6096000" cy="1323439"/>
          </a:xfrm>
          <a:prstGeom prst="rect">
            <a:avLst/>
          </a:prstGeom>
        </p:spPr>
        <p:txBody>
          <a:bodyPr>
            <a:spAutoFit/>
          </a:bodyPr>
          <a:lstStyle/>
          <a:p>
            <a:r>
              <a:rPr lang="en-US" sz="4000" b="1">
                <a:solidFill>
                  <a:schemeClr val="bg1"/>
                </a:solidFill>
                <a:latin typeface="Times New Roman" panose="02020603050405020304" pitchFamily="18" charset="0"/>
                <a:cs typeface="Times New Roman" panose="02020603050405020304" pitchFamily="18" charset="0"/>
              </a:rPr>
              <a:t>Anti-antivirus virus ? </a:t>
            </a:r>
            <a:br>
              <a:rPr lang="en-US" sz="4000" b="1">
                <a:solidFill>
                  <a:schemeClr val="bg1"/>
                </a:solidFill>
                <a:latin typeface="Times New Roman" panose="02020603050405020304" pitchFamily="18" charset="0"/>
                <a:cs typeface="Times New Roman" panose="02020603050405020304" pitchFamily="18" charset="0"/>
              </a:rPr>
            </a:br>
            <a:endParaRPr lang="en-US" sz="4000" b="1">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25C578B-9F67-4F17-A94E-DCE6BA25C39B}"/>
              </a:ext>
            </a:extLst>
          </p:cNvPr>
          <p:cNvSpPr/>
          <p:nvPr/>
        </p:nvSpPr>
        <p:spPr>
          <a:xfrm>
            <a:off x="1505453" y="983657"/>
            <a:ext cx="10297551" cy="5809732"/>
          </a:xfrm>
          <a:prstGeom prst="rect">
            <a:avLst/>
          </a:prstGeom>
        </p:spPr>
        <p:txBody>
          <a:bodyPr wrap="square">
            <a:spAutoFit/>
          </a:bodyPr>
          <a:lstStyle/>
          <a:p>
            <a:pPr>
              <a:lnSpc>
                <a:spcPct val="150000"/>
              </a:lnSpc>
            </a:pPr>
            <a:r>
              <a:rPr lang="en-US" sz="3600">
                <a:solidFill>
                  <a:schemeClr val="bg1"/>
                </a:solidFill>
                <a:latin typeface="Times New Roman" panose="02020603050405020304" pitchFamily="18" charset="0"/>
                <a:cs typeface="Times New Roman" panose="02020603050405020304" pitchFamily="18" charset="0"/>
              </a:rPr>
              <a:t>A. a virus that attacks anti-virus software</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B. a program file that installs itself without permission</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C. an add-on that makes a computer virus part of</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the host computer's operating system</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D. a virus that copies its code over and destroys</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the files of the original data </a:t>
            </a:r>
            <a:br>
              <a:rPr lang="en-US" sz="3600">
                <a:solidFill>
                  <a:schemeClr val="bg1"/>
                </a:solidFill>
                <a:latin typeface="Times New Roman" panose="02020603050405020304" pitchFamily="18" charset="0"/>
                <a:cs typeface="Times New Roman" panose="02020603050405020304" pitchFamily="18" charset="0"/>
              </a:rPr>
            </a:br>
            <a:endParaRPr lang="en-US" sz="3600">
              <a:solidFill>
                <a:schemeClr val="bg1"/>
              </a:solidFill>
              <a:latin typeface="Times New Roman" panose="02020603050405020304" pitchFamily="18" charset="0"/>
              <a:cs typeface="Times New Roman" panose="02020603050405020304" pitchFamily="18" charset="0"/>
            </a:endParaRPr>
          </a:p>
        </p:txBody>
      </p:sp>
      <p:sp>
        <p:nvSpPr>
          <p:cNvPr id="6" name="Flowchart: Connector 5">
            <a:extLst>
              <a:ext uri="{FF2B5EF4-FFF2-40B4-BE49-F238E27FC236}">
                <a16:creationId xmlns:a16="http://schemas.microsoft.com/office/drawing/2014/main" id="{CFCE7472-98C4-4385-8E66-B764404D1321}"/>
              </a:ext>
            </a:extLst>
          </p:cNvPr>
          <p:cNvSpPr/>
          <p:nvPr/>
        </p:nvSpPr>
        <p:spPr>
          <a:xfrm>
            <a:off x="1279607" y="1179823"/>
            <a:ext cx="801563" cy="846700"/>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67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3A380016-EE17-4C8B-A4D9-18CAE5D12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45" y="921001"/>
            <a:ext cx="951768" cy="951768"/>
          </a:xfrm>
          <a:prstGeom prst="rect">
            <a:avLst/>
          </a:prstGeom>
        </p:spPr>
      </p:pic>
      <p:pic>
        <p:nvPicPr>
          <p:cNvPr id="4" name="Picture 3">
            <a:extLst>
              <a:ext uri="{FF2B5EF4-FFF2-40B4-BE49-F238E27FC236}">
                <a16:creationId xmlns:a16="http://schemas.microsoft.com/office/drawing/2014/main" id="{238FC8D3-F087-429C-9A49-6A1548CC2E8D}"/>
              </a:ext>
            </a:extLst>
          </p:cNvPr>
          <p:cNvPicPr>
            <a:picLocks noChangeAspect="1"/>
          </p:cNvPicPr>
          <p:nvPr/>
        </p:nvPicPr>
        <p:blipFill>
          <a:blip r:embed="rId4"/>
          <a:stretch>
            <a:fillRect/>
          </a:stretch>
        </p:blipFill>
        <p:spPr>
          <a:xfrm>
            <a:off x="2737895" y="1983785"/>
            <a:ext cx="4031713" cy="4031713"/>
          </a:xfrm>
          <a:prstGeom prst="rect">
            <a:avLst/>
          </a:prstGeom>
        </p:spPr>
      </p:pic>
      <p:sp>
        <p:nvSpPr>
          <p:cNvPr id="5" name="TextBox 4">
            <a:extLst>
              <a:ext uri="{FF2B5EF4-FFF2-40B4-BE49-F238E27FC236}">
                <a16:creationId xmlns:a16="http://schemas.microsoft.com/office/drawing/2014/main" id="{21816804-3D27-4BE1-8B1E-E042FAC595D0}"/>
              </a:ext>
            </a:extLst>
          </p:cNvPr>
          <p:cNvSpPr txBox="1"/>
          <p:nvPr/>
        </p:nvSpPr>
        <p:spPr>
          <a:xfrm>
            <a:off x="2737895" y="1042942"/>
            <a:ext cx="2864887" cy="707886"/>
          </a:xfrm>
          <a:prstGeom prst="rect">
            <a:avLst/>
          </a:prstGeom>
          <a:noFill/>
        </p:spPr>
        <p:txBody>
          <a:bodyPr wrap="none" rtlCol="0">
            <a:spAutoFit/>
          </a:bodyPr>
          <a:lstStyle/>
          <a:p>
            <a:r>
              <a:rPr lang="en-US" sz="4000">
                <a:solidFill>
                  <a:schemeClr val="bg1"/>
                </a:solidFill>
                <a:latin typeface="Times New Roman" panose="02020603050405020304" pitchFamily="18" charset="0"/>
                <a:cs typeface="Times New Roman" panose="02020603050405020304" pitchFamily="18" charset="0"/>
              </a:rPr>
              <a:t>What is this?</a:t>
            </a:r>
          </a:p>
        </p:txBody>
      </p:sp>
      <p:sp>
        <p:nvSpPr>
          <p:cNvPr id="6" name="Explosion: 14 Points 5">
            <a:extLst>
              <a:ext uri="{FF2B5EF4-FFF2-40B4-BE49-F238E27FC236}">
                <a16:creationId xmlns:a16="http://schemas.microsoft.com/office/drawing/2014/main" id="{2B914E7A-7B7B-4DC5-9693-43E7CE02A2AD}"/>
              </a:ext>
            </a:extLst>
          </p:cNvPr>
          <p:cNvSpPr/>
          <p:nvPr/>
        </p:nvSpPr>
        <p:spPr>
          <a:xfrm>
            <a:off x="7230794" y="1472059"/>
            <a:ext cx="3798277" cy="225083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rgbClr val="FF0000"/>
                </a:solidFill>
                <a:latin typeface="Times New Roman" panose="02020603050405020304" pitchFamily="18" charset="0"/>
                <a:cs typeface="Times New Roman" panose="02020603050405020304" pitchFamily="18" charset="0"/>
              </a:rPr>
              <a:t>Log in</a:t>
            </a:r>
          </a:p>
        </p:txBody>
      </p:sp>
    </p:spTree>
    <p:extLst>
      <p:ext uri="{BB962C8B-B14F-4D97-AF65-F5344CB8AC3E}">
        <p14:creationId xmlns:p14="http://schemas.microsoft.com/office/powerpoint/2010/main" val="404743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F96F4424-3653-4844-B79F-328D58C88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036" y="573402"/>
            <a:ext cx="1058447" cy="1058447"/>
          </a:xfrm>
          <a:prstGeom prst="rect">
            <a:avLst/>
          </a:prstGeom>
        </p:spPr>
      </p:pic>
      <p:sp>
        <p:nvSpPr>
          <p:cNvPr id="4" name="Rectangle 3">
            <a:extLst>
              <a:ext uri="{FF2B5EF4-FFF2-40B4-BE49-F238E27FC236}">
                <a16:creationId xmlns:a16="http://schemas.microsoft.com/office/drawing/2014/main" id="{AE5D6EBF-EDB4-4FB7-B23C-71C673C2E4B8}"/>
              </a:ext>
            </a:extLst>
          </p:cNvPr>
          <p:cNvSpPr/>
          <p:nvPr/>
        </p:nvSpPr>
        <p:spPr>
          <a:xfrm>
            <a:off x="3397360" y="748682"/>
            <a:ext cx="6498895" cy="707886"/>
          </a:xfrm>
          <a:prstGeom prst="rect">
            <a:avLst/>
          </a:prstGeom>
        </p:spPr>
        <p:txBody>
          <a:bodyPr wrap="none">
            <a:spAutoFit/>
          </a:bodyPr>
          <a:lstStyle/>
          <a:p>
            <a:r>
              <a:rPr lang="en-US" sz="4000">
                <a:solidFill>
                  <a:schemeClr val="bg1"/>
                </a:solidFill>
                <a:latin typeface="Times New Roman" panose="02020603050405020304" pitchFamily="18" charset="0"/>
                <a:cs typeface="Times New Roman" panose="02020603050405020304" pitchFamily="18" charset="0"/>
              </a:rPr>
              <a:t>What is the mean Vietnamese?</a:t>
            </a:r>
          </a:p>
        </p:txBody>
      </p:sp>
      <p:pic>
        <p:nvPicPr>
          <p:cNvPr id="5" name="Picture 4">
            <a:extLst>
              <a:ext uri="{FF2B5EF4-FFF2-40B4-BE49-F238E27FC236}">
                <a16:creationId xmlns:a16="http://schemas.microsoft.com/office/drawing/2014/main" id="{33D58699-0FD9-41AA-A49C-1B4BF7CB3F4E}"/>
              </a:ext>
            </a:extLst>
          </p:cNvPr>
          <p:cNvPicPr>
            <a:picLocks noChangeAspect="1"/>
          </p:cNvPicPr>
          <p:nvPr/>
        </p:nvPicPr>
        <p:blipFill>
          <a:blip r:embed="rId4"/>
          <a:stretch>
            <a:fillRect/>
          </a:stretch>
        </p:blipFill>
        <p:spPr>
          <a:xfrm>
            <a:off x="2475259" y="2205250"/>
            <a:ext cx="2567721" cy="3330256"/>
          </a:xfrm>
          <a:prstGeom prst="rect">
            <a:avLst/>
          </a:prstGeom>
        </p:spPr>
      </p:pic>
      <p:sp>
        <p:nvSpPr>
          <p:cNvPr id="6" name="TextBox 5">
            <a:extLst>
              <a:ext uri="{FF2B5EF4-FFF2-40B4-BE49-F238E27FC236}">
                <a16:creationId xmlns:a16="http://schemas.microsoft.com/office/drawing/2014/main" id="{832F8FC7-D44B-4B7F-BD11-612A2FCBC967}"/>
              </a:ext>
            </a:extLst>
          </p:cNvPr>
          <p:cNvSpPr txBox="1"/>
          <p:nvPr/>
        </p:nvSpPr>
        <p:spPr>
          <a:xfrm>
            <a:off x="5616383" y="1631849"/>
            <a:ext cx="1808508" cy="707886"/>
          </a:xfrm>
          <a:prstGeom prst="rect">
            <a:avLst/>
          </a:prstGeom>
          <a:noFill/>
        </p:spPr>
        <p:txBody>
          <a:bodyPr wrap="none" rtlCol="0">
            <a:spAutoFit/>
          </a:bodyPr>
          <a:lstStyle/>
          <a:p>
            <a:r>
              <a:rPr lang="en-US" sz="4000">
                <a:solidFill>
                  <a:schemeClr val="bg1"/>
                </a:solidFill>
                <a:latin typeface="Times New Roman" panose="02020603050405020304" pitchFamily="18" charset="0"/>
                <a:cs typeface="Times New Roman" panose="02020603050405020304" pitchFamily="18" charset="0"/>
              </a:rPr>
              <a:t>“infect”</a:t>
            </a:r>
          </a:p>
        </p:txBody>
      </p:sp>
      <p:sp>
        <p:nvSpPr>
          <p:cNvPr id="7" name="Explosion: 14 Points 6">
            <a:extLst>
              <a:ext uri="{FF2B5EF4-FFF2-40B4-BE49-F238E27FC236}">
                <a16:creationId xmlns:a16="http://schemas.microsoft.com/office/drawing/2014/main" id="{61E50AE6-478F-45D8-91C0-C249B48E194A}"/>
              </a:ext>
            </a:extLst>
          </p:cNvPr>
          <p:cNvSpPr/>
          <p:nvPr/>
        </p:nvSpPr>
        <p:spPr>
          <a:xfrm>
            <a:off x="6520637" y="2611948"/>
            <a:ext cx="3798277" cy="225083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rgbClr val="FF0000"/>
                </a:solidFill>
                <a:latin typeface="Times New Roman" panose="02020603050405020304" pitchFamily="18" charset="0"/>
                <a:cs typeface="Times New Roman" panose="02020603050405020304" pitchFamily="18" charset="0"/>
              </a:rPr>
              <a:t>Lây nhiễm</a:t>
            </a:r>
          </a:p>
        </p:txBody>
      </p:sp>
    </p:spTree>
    <p:extLst>
      <p:ext uri="{BB962C8B-B14F-4D97-AF65-F5344CB8AC3E}">
        <p14:creationId xmlns:p14="http://schemas.microsoft.com/office/powerpoint/2010/main" val="20782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BA69C6F-45C0-49D4-9DE6-7AB718F3C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15" y="2491301"/>
            <a:ext cx="937699" cy="937699"/>
          </a:xfrm>
          <a:prstGeom prst="rect">
            <a:avLst/>
          </a:prstGeom>
        </p:spPr>
      </p:pic>
      <p:sp>
        <p:nvSpPr>
          <p:cNvPr id="4" name="Rectangle 3">
            <a:extLst>
              <a:ext uri="{FF2B5EF4-FFF2-40B4-BE49-F238E27FC236}">
                <a16:creationId xmlns:a16="http://schemas.microsoft.com/office/drawing/2014/main" id="{936E498A-BA52-4751-9E1F-CE128B1FAF99}"/>
              </a:ext>
            </a:extLst>
          </p:cNvPr>
          <p:cNvSpPr/>
          <p:nvPr/>
        </p:nvSpPr>
        <p:spPr>
          <a:xfrm>
            <a:off x="1842869" y="1893294"/>
            <a:ext cx="9833316" cy="2554545"/>
          </a:xfrm>
          <a:prstGeom prst="rect">
            <a:avLst/>
          </a:prstGeom>
        </p:spPr>
        <p:txBody>
          <a:bodyPr wrap="square">
            <a:spAutoFit/>
          </a:bodyPr>
          <a:lstStyle/>
          <a:p>
            <a:r>
              <a:rPr lang="en-US" sz="4000">
                <a:solidFill>
                  <a:schemeClr val="bg1"/>
                </a:solidFill>
                <a:latin typeface="Times New Roman" panose="02020603050405020304" pitchFamily="18" charset="0"/>
                <a:cs typeface="Times New Roman" panose="02020603050405020304" pitchFamily="18" charset="0"/>
              </a:rPr>
              <a:t>An ____________ is a computer virus that copies its code over and destroys the files of the original data. </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7E09972-63A8-4099-900E-ECD36109A9C7}"/>
              </a:ext>
            </a:extLst>
          </p:cNvPr>
          <p:cNvSpPr txBox="1"/>
          <p:nvPr/>
        </p:nvSpPr>
        <p:spPr>
          <a:xfrm>
            <a:off x="2771335" y="1968081"/>
            <a:ext cx="2945037"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Overwriting virus</a:t>
            </a:r>
          </a:p>
        </p:txBody>
      </p:sp>
    </p:spTree>
    <p:extLst>
      <p:ext uri="{BB962C8B-B14F-4D97-AF65-F5344CB8AC3E}">
        <p14:creationId xmlns:p14="http://schemas.microsoft.com/office/powerpoint/2010/main" val="53620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32747A3-7E1F-471C-954C-4D15E65A58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2413" y="2383574"/>
            <a:ext cx="1002176" cy="1002176"/>
          </a:xfrm>
          <a:prstGeom prst="rect">
            <a:avLst/>
          </a:prstGeom>
        </p:spPr>
      </p:pic>
      <p:sp>
        <p:nvSpPr>
          <p:cNvPr id="4" name="TextBox 3">
            <a:extLst>
              <a:ext uri="{FF2B5EF4-FFF2-40B4-BE49-F238E27FC236}">
                <a16:creationId xmlns:a16="http://schemas.microsoft.com/office/drawing/2014/main" id="{D3B82C42-9E2F-41F7-A464-56E1FC6CF7C1}"/>
              </a:ext>
            </a:extLst>
          </p:cNvPr>
          <p:cNvSpPr txBox="1"/>
          <p:nvPr/>
        </p:nvSpPr>
        <p:spPr>
          <a:xfrm>
            <a:off x="3939431" y="2175929"/>
            <a:ext cx="6498895" cy="1938992"/>
          </a:xfrm>
          <a:prstGeom prst="rect">
            <a:avLst/>
          </a:prstGeom>
          <a:noFill/>
        </p:spPr>
        <p:txBody>
          <a:bodyPr wrap="none" rtlCol="0">
            <a:spAutoFit/>
          </a:bodyPr>
          <a:lstStyle/>
          <a:p>
            <a:r>
              <a:rPr lang="en-US" sz="4000">
                <a:solidFill>
                  <a:schemeClr val="bg1"/>
                </a:solidFill>
                <a:latin typeface="Times New Roman" panose="02020603050405020304" pitchFamily="18" charset="0"/>
                <a:cs typeface="Times New Roman" panose="02020603050405020304" pitchFamily="18" charset="0"/>
              </a:rPr>
              <a:t>Listen!</a:t>
            </a:r>
          </a:p>
          <a:p>
            <a:r>
              <a:rPr lang="en-US" sz="4000">
                <a:solidFill>
                  <a:schemeClr val="bg1"/>
                </a:solidFill>
                <a:latin typeface="Times New Roman" panose="02020603050405020304" pitchFamily="18" charset="0"/>
                <a:cs typeface="Times New Roman" panose="02020603050405020304" pitchFamily="18" charset="0"/>
              </a:rPr>
              <a:t>What is the mean Vietnamese?</a:t>
            </a:r>
          </a:p>
          <a:p>
            <a:endParaRPr lang="en-US" sz="4000">
              <a:solidFill>
                <a:schemeClr val="bg1"/>
              </a:solidFill>
              <a:latin typeface="Times New Roman" panose="02020603050405020304" pitchFamily="18" charset="0"/>
              <a:cs typeface="Times New Roman" panose="02020603050405020304" pitchFamily="18" charset="0"/>
            </a:endParaRPr>
          </a:p>
        </p:txBody>
      </p:sp>
      <p:pic>
        <p:nvPicPr>
          <p:cNvPr id="5" name="Google-Dịch">
            <a:hlinkClick r:id="" action="ppaction://media"/>
            <a:extLst>
              <a:ext uri="{FF2B5EF4-FFF2-40B4-BE49-F238E27FC236}">
                <a16:creationId xmlns:a16="http://schemas.microsoft.com/office/drawing/2014/main" id="{BA7562CD-3A8B-4994-B378-0E5B3B880F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90205" y="653122"/>
            <a:ext cx="609600" cy="609600"/>
          </a:xfrm>
          <a:prstGeom prst="rect">
            <a:avLst/>
          </a:prstGeom>
        </p:spPr>
      </p:pic>
      <p:sp>
        <p:nvSpPr>
          <p:cNvPr id="6" name="Explosion: 14 Points 5">
            <a:extLst>
              <a:ext uri="{FF2B5EF4-FFF2-40B4-BE49-F238E27FC236}">
                <a16:creationId xmlns:a16="http://schemas.microsoft.com/office/drawing/2014/main" id="{7FCB599B-8C15-4EC7-BE26-CEFFF64D16B2}"/>
              </a:ext>
            </a:extLst>
          </p:cNvPr>
          <p:cNvSpPr/>
          <p:nvPr/>
        </p:nvSpPr>
        <p:spPr>
          <a:xfrm>
            <a:off x="3314589" y="3705764"/>
            <a:ext cx="5450774" cy="225083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rgbClr val="FF0000"/>
                </a:solidFill>
                <a:latin typeface="Times New Roman" panose="02020603050405020304" pitchFamily="18" charset="0"/>
                <a:cs typeface="Times New Roman" panose="02020603050405020304" pitchFamily="18" charset="0"/>
              </a:rPr>
              <a:t>Replicate</a:t>
            </a:r>
          </a:p>
        </p:txBody>
      </p:sp>
    </p:spTree>
    <p:extLst>
      <p:ext uri="{BB962C8B-B14F-4D97-AF65-F5344CB8AC3E}">
        <p14:creationId xmlns:p14="http://schemas.microsoft.com/office/powerpoint/2010/main" val="306127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CFF31B0E-AE21-426B-A503-E7F362CE5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651" y="2295177"/>
            <a:ext cx="951914" cy="951914"/>
          </a:xfrm>
          <a:prstGeom prst="rect">
            <a:avLst/>
          </a:prstGeom>
        </p:spPr>
      </p:pic>
      <p:pic>
        <p:nvPicPr>
          <p:cNvPr id="4" name="Picture 3">
            <a:extLst>
              <a:ext uri="{FF2B5EF4-FFF2-40B4-BE49-F238E27FC236}">
                <a16:creationId xmlns:a16="http://schemas.microsoft.com/office/drawing/2014/main" id="{337B629A-4C63-4199-BDBB-01C1F45DE3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01" y="2312908"/>
            <a:ext cx="951914" cy="951914"/>
          </a:xfrm>
          <a:prstGeom prst="rect">
            <a:avLst/>
          </a:prstGeom>
        </p:spPr>
      </p:pic>
      <p:sp>
        <p:nvSpPr>
          <p:cNvPr id="5" name="Rectangle 4">
            <a:extLst>
              <a:ext uri="{FF2B5EF4-FFF2-40B4-BE49-F238E27FC236}">
                <a16:creationId xmlns:a16="http://schemas.microsoft.com/office/drawing/2014/main" id="{39C626B6-1E56-4F02-A463-6AD9FF06D3DF}"/>
              </a:ext>
            </a:extLst>
          </p:cNvPr>
          <p:cNvSpPr/>
          <p:nvPr/>
        </p:nvSpPr>
        <p:spPr>
          <a:xfrm>
            <a:off x="3019865" y="2052936"/>
            <a:ext cx="8389034" cy="1938992"/>
          </a:xfrm>
          <a:prstGeom prst="rect">
            <a:avLst/>
          </a:prstGeom>
        </p:spPr>
        <p:txBody>
          <a:bodyPr wrap="square">
            <a:spAutoFit/>
          </a:bodyPr>
          <a:lstStyle/>
          <a:p>
            <a:r>
              <a:rPr lang="en-US" sz="4000">
                <a:solidFill>
                  <a:schemeClr val="bg1"/>
                </a:solidFill>
                <a:latin typeface="Times New Roman" panose="02020603050405020304" pitchFamily="18" charset="0"/>
                <a:cs typeface="Times New Roman" panose="02020603050405020304" pitchFamily="18" charset="0"/>
              </a:rPr>
              <a:t>To ____ is to become a part of something.</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9F9CE96-AE15-405E-A6F2-6E2E37A53145}"/>
              </a:ext>
            </a:extLst>
          </p:cNvPr>
          <p:cNvSpPr txBox="1"/>
          <p:nvPr/>
        </p:nvSpPr>
        <p:spPr>
          <a:xfrm>
            <a:off x="3671080" y="2083215"/>
            <a:ext cx="1277914" cy="584775"/>
          </a:xfrm>
          <a:prstGeom prst="rect">
            <a:avLst/>
          </a:prstGeom>
          <a:noFill/>
        </p:spPr>
        <p:txBody>
          <a:bodyPr wrap="none" rtlCol="0">
            <a:spAutoFit/>
          </a:bodyPr>
          <a:lstStyle/>
          <a:p>
            <a:r>
              <a:rPr lang="en-US" sz="3200" b="1">
                <a:solidFill>
                  <a:srgbClr val="FF0000"/>
                </a:solidFill>
                <a:latin typeface="Times New Roman" panose="02020603050405020304" pitchFamily="18" charset="0"/>
                <a:cs typeface="Times New Roman" panose="02020603050405020304" pitchFamily="18" charset="0"/>
              </a:rPr>
              <a:t>imbed</a:t>
            </a:r>
          </a:p>
        </p:txBody>
      </p:sp>
    </p:spTree>
    <p:extLst>
      <p:ext uri="{BB962C8B-B14F-4D97-AF65-F5344CB8AC3E}">
        <p14:creationId xmlns:p14="http://schemas.microsoft.com/office/powerpoint/2010/main" val="19783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86D69-55A7-4E60-B4F5-45BB996E4618}"/>
              </a:ext>
            </a:extLst>
          </p:cNvPr>
          <p:cNvPicPr>
            <a:picLocks noChangeAspect="1"/>
          </p:cNvPicPr>
          <p:nvPr/>
        </p:nvPicPr>
        <p:blipFill>
          <a:blip r:embed="rId2"/>
          <a:stretch>
            <a:fillRect/>
          </a:stretch>
        </p:blipFill>
        <p:spPr>
          <a:xfrm>
            <a:off x="-1" y="0"/>
            <a:ext cx="12192001" cy="6858000"/>
          </a:xfrm>
          <a:prstGeom prst="rect">
            <a:avLst/>
          </a:prstGeom>
        </p:spPr>
      </p:pic>
      <p:sp>
        <p:nvSpPr>
          <p:cNvPr id="4" name="TextBox 3">
            <a:extLst>
              <a:ext uri="{FF2B5EF4-FFF2-40B4-BE49-F238E27FC236}">
                <a16:creationId xmlns:a16="http://schemas.microsoft.com/office/drawing/2014/main" id="{3FF5B670-704F-4F2A-95D0-7A4F72E09988}"/>
              </a:ext>
            </a:extLst>
          </p:cNvPr>
          <p:cNvSpPr txBox="1"/>
          <p:nvPr/>
        </p:nvSpPr>
        <p:spPr>
          <a:xfrm>
            <a:off x="2316759" y="914400"/>
            <a:ext cx="7558479" cy="3154710"/>
          </a:xfrm>
          <a:prstGeom prst="rect">
            <a:avLst/>
          </a:prstGeom>
          <a:noFill/>
        </p:spPr>
        <p:txBody>
          <a:bodyPr wrap="none" rtlCol="0">
            <a:spAutoFit/>
          </a:bodyPr>
          <a:lstStyle/>
          <a:p>
            <a:r>
              <a:rPr lang="en-US" sz="19900" b="1">
                <a:solidFill>
                  <a:schemeClr val="bg1"/>
                </a:solidFill>
                <a:latin typeface=".VnFree" panose="020B7200000000000000" pitchFamily="34" charset="0"/>
              </a:rPr>
              <a:t>New words</a:t>
            </a:r>
          </a:p>
        </p:txBody>
      </p:sp>
    </p:spTree>
    <p:extLst>
      <p:ext uri="{BB962C8B-B14F-4D97-AF65-F5344CB8AC3E}">
        <p14:creationId xmlns:p14="http://schemas.microsoft.com/office/powerpoint/2010/main" val="259898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Ã¬nh áº£nh cÃ³ liÃªn quan">
            <a:extLst>
              <a:ext uri="{FF2B5EF4-FFF2-40B4-BE49-F238E27FC236}">
                <a16:creationId xmlns:a16="http://schemas.microsoft.com/office/drawing/2014/main" id="{E8E71543-C6DE-4375-ADB7-D69577D11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635">
            <a:extLst>
              <a:ext uri="{FF2B5EF4-FFF2-40B4-BE49-F238E27FC236}">
                <a16:creationId xmlns:a16="http://schemas.microsoft.com/office/drawing/2014/main" id="{9C5E5FA7-9CE1-467E-B933-DE4693B53385}"/>
              </a:ext>
            </a:extLst>
          </p:cNvPr>
          <p:cNvSpPr/>
          <p:nvPr/>
        </p:nvSpPr>
        <p:spPr>
          <a:xfrm>
            <a:off x="1077742" y="1116125"/>
            <a:ext cx="3352800" cy="452346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121900" tIns="121900" rIns="121900" bIns="121900" anchor="ctr" anchorCtr="0">
            <a:noAutofit/>
          </a:bodyPr>
          <a:lstStyle/>
          <a:p>
            <a:endParaRPr sz="24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058C834-53A4-4CAB-94D6-9751B7998BBA}"/>
              </a:ext>
            </a:extLst>
          </p:cNvPr>
          <p:cNvSpPr txBox="1"/>
          <p:nvPr/>
        </p:nvSpPr>
        <p:spPr>
          <a:xfrm>
            <a:off x="1636542" y="1653345"/>
            <a:ext cx="2235200"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Attack</a:t>
            </a:r>
            <a:endParaRPr lang="en-US" sz="32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20D8A84-F78A-4336-98BE-7F6E56ADC9DF}"/>
              </a:ext>
            </a:extLst>
          </p:cNvPr>
          <p:cNvSpPr/>
          <p:nvPr/>
        </p:nvSpPr>
        <p:spPr>
          <a:xfrm>
            <a:off x="2000839" y="2669345"/>
            <a:ext cx="1369286" cy="584775"/>
          </a:xfrm>
          <a:prstGeom prst="rect">
            <a:avLst/>
          </a:prstGeom>
        </p:spPr>
        <p:txBody>
          <a:bodyPr wrap="none">
            <a:spAutoFit/>
          </a:bodyPr>
          <a:lstStyle/>
          <a:p>
            <a:r>
              <a:rPr lang="en-US" sz="3200" b="1">
                <a:latin typeface="Times New Roman" panose="02020603050405020304" pitchFamily="18" charset="0"/>
                <a:cs typeface="Times New Roman" panose="02020603050405020304" pitchFamily="18" charset="0"/>
              </a:rPr>
              <a:t>/ə'tæk/</a:t>
            </a:r>
            <a:endParaRPr lang="en-US" sz="3200" b="1" dirty="0">
              <a:latin typeface="Times New Roman" panose="02020603050405020304" pitchFamily="18" charset="0"/>
              <a:cs typeface="Times New Roman" pitchFamily="18" charset="0"/>
            </a:endParaRPr>
          </a:p>
        </p:txBody>
      </p:sp>
      <p:sp>
        <p:nvSpPr>
          <p:cNvPr id="6" name="TextBox 5">
            <a:extLst>
              <a:ext uri="{FF2B5EF4-FFF2-40B4-BE49-F238E27FC236}">
                <a16:creationId xmlns:a16="http://schemas.microsoft.com/office/drawing/2014/main" id="{33E7D97C-22C7-4246-9DF6-4FC7FB09E477}"/>
              </a:ext>
            </a:extLst>
          </p:cNvPr>
          <p:cNvSpPr txBox="1"/>
          <p:nvPr/>
        </p:nvSpPr>
        <p:spPr>
          <a:xfrm>
            <a:off x="2144542" y="2161345"/>
            <a:ext cx="1422400" cy="461665"/>
          </a:xfrm>
          <a:prstGeom prst="rect">
            <a:avLst/>
          </a:prstGeom>
          <a:noFill/>
        </p:spPr>
        <p:txBody>
          <a:bodyPr wrap="square" rtlCol="0">
            <a:spAutoFit/>
          </a:bodyPr>
          <a:lstStyle/>
          <a:p>
            <a:r>
              <a:rPr lang="en-US" sz="2400" b="1">
                <a:latin typeface="Times New Roman" panose="02020603050405020304" pitchFamily="18" charset="0"/>
                <a:cs typeface="Times New Roman" pitchFamily="18" charset="0"/>
              </a:rPr>
              <a:t>( noun)</a:t>
            </a:r>
            <a:endParaRPr lang="en-US" sz="2400" b="1" dirty="0">
              <a:latin typeface="Times New Roman" panose="02020603050405020304" pitchFamily="18" charset="0"/>
              <a:cs typeface="Times New Roman" pitchFamily="18" charset="0"/>
            </a:endParaRPr>
          </a:p>
        </p:txBody>
      </p:sp>
      <p:sp>
        <p:nvSpPr>
          <p:cNvPr id="7" name="Horizontal Scroll 24">
            <a:extLst>
              <a:ext uri="{FF2B5EF4-FFF2-40B4-BE49-F238E27FC236}">
                <a16:creationId xmlns:a16="http://schemas.microsoft.com/office/drawing/2014/main" id="{85AF1590-17F2-486A-A6BF-D0EFFF1F3557}"/>
              </a:ext>
            </a:extLst>
          </p:cNvPr>
          <p:cNvSpPr/>
          <p:nvPr/>
        </p:nvSpPr>
        <p:spPr>
          <a:xfrm>
            <a:off x="5266729" y="807105"/>
            <a:ext cx="6096000" cy="1377696"/>
          </a:xfrm>
          <a:prstGeom prst="horizontalScrol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latin typeface="Times New Roman" panose="02020603050405020304" pitchFamily="18" charset="0"/>
                <a:cs typeface="Times New Roman" panose="02020603050405020304" pitchFamily="18" charset="0"/>
              </a:rPr>
              <a:t>An </a:t>
            </a:r>
            <a:r>
              <a:rPr lang="en-US" sz="2400" b="1">
                <a:solidFill>
                  <a:schemeClr val="bg1"/>
                </a:solidFill>
                <a:latin typeface="Times New Roman" panose="02020603050405020304" pitchFamily="18" charset="0"/>
                <a:cs typeface="Times New Roman" panose="02020603050405020304" pitchFamily="18" charset="0"/>
              </a:rPr>
              <a:t>attack </a:t>
            </a:r>
            <a:r>
              <a:rPr lang="en-US" sz="2400">
                <a:solidFill>
                  <a:schemeClr val="bg1"/>
                </a:solidFill>
                <a:latin typeface="Times New Roman" panose="02020603050405020304" pitchFamily="18" charset="0"/>
                <a:cs typeface="Times New Roman" panose="02020603050405020304" pitchFamily="18" charset="0"/>
              </a:rPr>
              <a:t>is an attempt to get through computer security.</a:t>
            </a:r>
          </a:p>
        </p:txBody>
      </p:sp>
      <p:sp>
        <p:nvSpPr>
          <p:cNvPr id="8" name="Cloud Callout 26">
            <a:extLst>
              <a:ext uri="{FF2B5EF4-FFF2-40B4-BE49-F238E27FC236}">
                <a16:creationId xmlns:a16="http://schemas.microsoft.com/office/drawing/2014/main" id="{3A21B991-419C-4CCC-AB0D-FEF9E660EED3}"/>
              </a:ext>
            </a:extLst>
          </p:cNvPr>
          <p:cNvSpPr/>
          <p:nvPr/>
        </p:nvSpPr>
        <p:spPr>
          <a:xfrm>
            <a:off x="1636542" y="3380544"/>
            <a:ext cx="2336800" cy="142240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chemeClr val="bg1"/>
                </a:solidFill>
                <a:latin typeface="Times New Roman" panose="02020603050405020304" pitchFamily="18" charset="0"/>
                <a:cs typeface="Times New Roman" panose="02020603050405020304" pitchFamily="18" charset="0"/>
              </a:rPr>
              <a:t>Sự Tấn Công</a:t>
            </a:r>
          </a:p>
        </p:txBody>
      </p:sp>
      <p:pic>
        <p:nvPicPr>
          <p:cNvPr id="9" name="Picture 8" descr="1.gif">
            <a:extLst>
              <a:ext uri="{FF2B5EF4-FFF2-40B4-BE49-F238E27FC236}">
                <a16:creationId xmlns:a16="http://schemas.microsoft.com/office/drawing/2014/main" id="{ED5D8384-24D0-48CD-BDA0-83E58C744D5E}"/>
              </a:ext>
            </a:extLst>
          </p:cNvPr>
          <p:cNvPicPr>
            <a:picLocks noChangeAspect="1"/>
          </p:cNvPicPr>
          <p:nvPr/>
        </p:nvPicPr>
        <p:blipFill>
          <a:blip r:embed="rId3"/>
          <a:stretch>
            <a:fillRect/>
          </a:stretch>
        </p:blipFill>
        <p:spPr>
          <a:xfrm>
            <a:off x="5949983" y="2147287"/>
            <a:ext cx="4866699" cy="3492307"/>
          </a:xfrm>
          <a:prstGeom prst="rect">
            <a:avLst/>
          </a:prstGeom>
        </p:spPr>
      </p:pic>
    </p:spTree>
    <p:extLst>
      <p:ext uri="{BB962C8B-B14F-4D97-AF65-F5344CB8AC3E}">
        <p14:creationId xmlns:p14="http://schemas.microsoft.com/office/powerpoint/2010/main" val="40864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Ã¬nh áº£nh cÃ³ liÃªn quan">
            <a:extLst>
              <a:ext uri="{FF2B5EF4-FFF2-40B4-BE49-F238E27FC236}">
                <a16:creationId xmlns:a16="http://schemas.microsoft.com/office/drawing/2014/main" id="{9F039CEE-D2EE-4435-A2F3-0A9517316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635">
            <a:extLst>
              <a:ext uri="{FF2B5EF4-FFF2-40B4-BE49-F238E27FC236}">
                <a16:creationId xmlns:a16="http://schemas.microsoft.com/office/drawing/2014/main" id="{406B2F61-C134-43F6-BF7B-E15C2D3C9655}"/>
              </a:ext>
            </a:extLst>
          </p:cNvPr>
          <p:cNvSpPr/>
          <p:nvPr/>
        </p:nvSpPr>
        <p:spPr>
          <a:xfrm>
            <a:off x="585600" y="1267665"/>
            <a:ext cx="3352800" cy="452346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DF0F8E6-F169-4614-8455-974CB83D4F9E}"/>
              </a:ext>
            </a:extLst>
          </p:cNvPr>
          <p:cNvSpPr txBox="1"/>
          <p:nvPr/>
        </p:nvSpPr>
        <p:spPr>
          <a:xfrm>
            <a:off x="1093600" y="1704754"/>
            <a:ext cx="2540000"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Audit log</a:t>
            </a:r>
            <a:endParaRPr lang="en-US" sz="32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E557B7F-60C9-46F1-B76D-E991632218EC}"/>
              </a:ext>
            </a:extLst>
          </p:cNvPr>
          <p:cNvSpPr/>
          <p:nvPr/>
        </p:nvSpPr>
        <p:spPr>
          <a:xfrm>
            <a:off x="1398400" y="2746234"/>
            <a:ext cx="1824538" cy="584775"/>
          </a:xfrm>
          <a:prstGeom prst="rect">
            <a:avLst/>
          </a:prstGeom>
        </p:spPr>
        <p:txBody>
          <a:bodyPr wrap="none">
            <a:spAutoFit/>
          </a:bodyPr>
          <a:lstStyle/>
          <a:p>
            <a:r>
              <a:rPr lang="en-US" sz="3200" b="1">
                <a:latin typeface="Times New Roman" panose="02020603050405020304" pitchFamily="18" charset="0"/>
                <a:cs typeface="Times New Roman" panose="02020603050405020304" pitchFamily="18" charset="0"/>
              </a:rPr>
              <a:t>/'ɔ:ditlɔg/</a:t>
            </a:r>
            <a:endParaRPr lang="en-US" sz="3200" b="1" dirty="0">
              <a:latin typeface="Times New Roman" panose="02020603050405020304" pitchFamily="18" charset="0"/>
              <a:cs typeface="Times New Roman" pitchFamily="18" charset="0"/>
            </a:endParaRPr>
          </a:p>
        </p:txBody>
      </p:sp>
      <p:sp>
        <p:nvSpPr>
          <p:cNvPr id="6" name="TextBox 5">
            <a:extLst>
              <a:ext uri="{FF2B5EF4-FFF2-40B4-BE49-F238E27FC236}">
                <a16:creationId xmlns:a16="http://schemas.microsoft.com/office/drawing/2014/main" id="{D594168B-2B3A-428C-BA71-DE729738F750}"/>
              </a:ext>
            </a:extLst>
          </p:cNvPr>
          <p:cNvSpPr txBox="1"/>
          <p:nvPr/>
        </p:nvSpPr>
        <p:spPr>
          <a:xfrm>
            <a:off x="1703200" y="2238234"/>
            <a:ext cx="1422400" cy="461665"/>
          </a:xfrm>
          <a:prstGeom prst="rect">
            <a:avLst/>
          </a:prstGeom>
          <a:noFill/>
        </p:spPr>
        <p:txBody>
          <a:bodyPr wrap="square" rtlCol="0">
            <a:spAutoFit/>
          </a:bodyPr>
          <a:lstStyle/>
          <a:p>
            <a:r>
              <a:rPr lang="en-US" sz="2400" b="1">
                <a:latin typeface="Times New Roman" panose="02020603050405020304" pitchFamily="18" charset="0"/>
                <a:cs typeface="Times New Roman" pitchFamily="18" charset="0"/>
              </a:rPr>
              <a:t>( noun)</a:t>
            </a:r>
            <a:endParaRPr lang="en-US" sz="2400" b="1" dirty="0">
              <a:latin typeface="Times New Roman" panose="02020603050405020304" pitchFamily="18" charset="0"/>
              <a:cs typeface="Times New Roman" pitchFamily="18" charset="0"/>
            </a:endParaRPr>
          </a:p>
        </p:txBody>
      </p:sp>
      <p:sp>
        <p:nvSpPr>
          <p:cNvPr id="7" name="Horizontal Scroll 24">
            <a:extLst>
              <a:ext uri="{FF2B5EF4-FFF2-40B4-BE49-F238E27FC236}">
                <a16:creationId xmlns:a16="http://schemas.microsoft.com/office/drawing/2014/main" id="{0DA78718-8E7E-4EF5-A0AC-6BF34AEFC87A}"/>
              </a:ext>
            </a:extLst>
          </p:cNvPr>
          <p:cNvSpPr/>
          <p:nvPr/>
        </p:nvSpPr>
        <p:spPr>
          <a:xfrm>
            <a:off x="4392800" y="834669"/>
            <a:ext cx="6096000" cy="1377696"/>
          </a:xfrm>
          <a:prstGeom prst="horizontalScrol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An </a:t>
            </a:r>
            <a:r>
              <a:rPr lang="en-US" sz="2400" b="1">
                <a:latin typeface="Times New Roman" panose="02020603050405020304" pitchFamily="18" charset="0"/>
                <a:cs typeface="Times New Roman" panose="02020603050405020304" pitchFamily="18" charset="0"/>
              </a:rPr>
              <a:t>audit log </a:t>
            </a:r>
            <a:r>
              <a:rPr lang="en-US" sz="2400">
                <a:latin typeface="Times New Roman" panose="02020603050405020304" pitchFamily="18" charset="0"/>
                <a:cs typeface="Times New Roman" panose="02020603050405020304" pitchFamily="18" charset="0"/>
              </a:rPr>
              <a:t>is a record of who has accessed a computer system and what actions they took.</a:t>
            </a:r>
          </a:p>
        </p:txBody>
      </p:sp>
      <p:sp>
        <p:nvSpPr>
          <p:cNvPr id="8" name="Cloud Callout 26">
            <a:extLst>
              <a:ext uri="{FF2B5EF4-FFF2-40B4-BE49-F238E27FC236}">
                <a16:creationId xmlns:a16="http://schemas.microsoft.com/office/drawing/2014/main" id="{A8A3CF34-889A-43A1-B649-0E94BE9B0638}"/>
              </a:ext>
            </a:extLst>
          </p:cNvPr>
          <p:cNvSpPr/>
          <p:nvPr/>
        </p:nvSpPr>
        <p:spPr>
          <a:xfrm>
            <a:off x="1195200" y="3457433"/>
            <a:ext cx="2336800" cy="142240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chemeClr val="bg1"/>
                </a:solidFill>
                <a:latin typeface="Times New Roman" panose="02020603050405020304" pitchFamily="18" charset="0"/>
                <a:cs typeface="Times New Roman" panose="02020603050405020304" pitchFamily="18" charset="0"/>
              </a:rPr>
              <a:t>Nhật ký kiểm tra</a:t>
            </a:r>
          </a:p>
        </p:txBody>
      </p:sp>
      <p:pic>
        <p:nvPicPr>
          <p:cNvPr id="9" name="Picture 8" descr="AuditLog_820px_Annotated.png">
            <a:extLst>
              <a:ext uri="{FF2B5EF4-FFF2-40B4-BE49-F238E27FC236}">
                <a16:creationId xmlns:a16="http://schemas.microsoft.com/office/drawing/2014/main" id="{90B372FB-8C64-4946-928D-18492CFA350A}"/>
              </a:ext>
            </a:extLst>
          </p:cNvPr>
          <p:cNvPicPr>
            <a:picLocks noChangeAspect="1"/>
          </p:cNvPicPr>
          <p:nvPr/>
        </p:nvPicPr>
        <p:blipFill>
          <a:blip r:embed="rId3"/>
          <a:stretch>
            <a:fillRect/>
          </a:stretch>
        </p:blipFill>
        <p:spPr>
          <a:xfrm>
            <a:off x="4598841" y="2238234"/>
            <a:ext cx="5892980" cy="3624650"/>
          </a:xfrm>
          <a:prstGeom prst="rect">
            <a:avLst/>
          </a:prstGeom>
        </p:spPr>
      </p:pic>
    </p:spTree>
    <p:extLst>
      <p:ext uri="{BB962C8B-B14F-4D97-AF65-F5344CB8AC3E}">
        <p14:creationId xmlns:p14="http://schemas.microsoft.com/office/powerpoint/2010/main" val="3226648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Ã¬nh áº£nh cÃ³ liÃªn quan">
            <a:extLst>
              <a:ext uri="{FF2B5EF4-FFF2-40B4-BE49-F238E27FC236}">
                <a16:creationId xmlns:a16="http://schemas.microsoft.com/office/drawing/2014/main" id="{9F039CEE-D2EE-4435-A2F3-0A9517316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635">
            <a:extLst>
              <a:ext uri="{FF2B5EF4-FFF2-40B4-BE49-F238E27FC236}">
                <a16:creationId xmlns:a16="http://schemas.microsoft.com/office/drawing/2014/main" id="{518130CD-C3FF-4B8D-84CF-6EBB96F7EEC6}"/>
              </a:ext>
            </a:extLst>
          </p:cNvPr>
          <p:cNvSpPr/>
          <p:nvPr/>
        </p:nvSpPr>
        <p:spPr>
          <a:xfrm>
            <a:off x="1045528" y="1092303"/>
            <a:ext cx="3352800" cy="452346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6A412E2-8D26-48F9-BAC0-C655171C8B7E}"/>
              </a:ext>
            </a:extLst>
          </p:cNvPr>
          <p:cNvSpPr txBox="1"/>
          <p:nvPr/>
        </p:nvSpPr>
        <p:spPr>
          <a:xfrm>
            <a:off x="1147128" y="1529391"/>
            <a:ext cx="2743200"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Authenticate</a:t>
            </a:r>
            <a:endParaRPr lang="en-US" sz="32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36BB4AA-9DAD-4CCF-908A-427188F8C935}"/>
              </a:ext>
            </a:extLst>
          </p:cNvPr>
          <p:cNvSpPr/>
          <p:nvPr/>
        </p:nvSpPr>
        <p:spPr>
          <a:xfrm>
            <a:off x="1553529" y="2570872"/>
            <a:ext cx="2380780" cy="584775"/>
          </a:xfrm>
          <a:prstGeom prst="rect">
            <a:avLst/>
          </a:prstGeom>
        </p:spPr>
        <p:txBody>
          <a:bodyPr wrap="none">
            <a:spAutoFit/>
          </a:bodyPr>
          <a:lstStyle/>
          <a:p>
            <a:r>
              <a:rPr lang="en-US" sz="3200" b="1">
                <a:latin typeface="Times New Roman" panose="02020603050405020304" pitchFamily="18" charset="0"/>
                <a:cs typeface="Times New Roman" panose="02020603050405020304" pitchFamily="18" charset="0"/>
              </a:rPr>
              <a:t>/ɔ:'θentikeit/</a:t>
            </a:r>
            <a:endParaRPr lang="en-US" sz="3200" b="1" dirty="0">
              <a:latin typeface="Times New Roman" panose="02020603050405020304" pitchFamily="18" charset="0"/>
              <a:cs typeface="Times New Roman" pitchFamily="18" charset="0"/>
            </a:endParaRPr>
          </a:p>
        </p:txBody>
      </p:sp>
      <p:sp>
        <p:nvSpPr>
          <p:cNvPr id="6" name="TextBox 5">
            <a:extLst>
              <a:ext uri="{FF2B5EF4-FFF2-40B4-BE49-F238E27FC236}">
                <a16:creationId xmlns:a16="http://schemas.microsoft.com/office/drawing/2014/main" id="{30821DFC-E665-4E59-91F2-7D5DEFD1F956}"/>
              </a:ext>
            </a:extLst>
          </p:cNvPr>
          <p:cNvSpPr txBox="1"/>
          <p:nvPr/>
        </p:nvSpPr>
        <p:spPr>
          <a:xfrm>
            <a:off x="2163128" y="2062872"/>
            <a:ext cx="1422400" cy="461665"/>
          </a:xfrm>
          <a:prstGeom prst="rect">
            <a:avLst/>
          </a:prstGeom>
          <a:noFill/>
        </p:spPr>
        <p:txBody>
          <a:bodyPr wrap="square" rtlCol="0">
            <a:spAutoFit/>
          </a:bodyPr>
          <a:lstStyle/>
          <a:p>
            <a:r>
              <a:rPr lang="en-US" sz="2400" b="1">
                <a:latin typeface="Times New Roman" panose="02020603050405020304" pitchFamily="18" charset="0"/>
                <a:cs typeface="Times New Roman" pitchFamily="18" charset="0"/>
              </a:rPr>
              <a:t>( noun)</a:t>
            </a:r>
            <a:endParaRPr lang="en-US" sz="2400" b="1" dirty="0">
              <a:latin typeface="Times New Roman" panose="02020603050405020304" pitchFamily="18" charset="0"/>
              <a:cs typeface="Times New Roman" pitchFamily="18" charset="0"/>
            </a:endParaRPr>
          </a:p>
        </p:txBody>
      </p:sp>
      <p:sp>
        <p:nvSpPr>
          <p:cNvPr id="7" name="Horizontal Scroll 24">
            <a:extLst>
              <a:ext uri="{FF2B5EF4-FFF2-40B4-BE49-F238E27FC236}">
                <a16:creationId xmlns:a16="http://schemas.microsoft.com/office/drawing/2014/main" id="{2BDB0088-8224-48B8-8D5F-E756A968E606}"/>
              </a:ext>
            </a:extLst>
          </p:cNvPr>
          <p:cNvSpPr/>
          <p:nvPr/>
        </p:nvSpPr>
        <p:spPr>
          <a:xfrm>
            <a:off x="4976836" y="822343"/>
            <a:ext cx="6096000" cy="1377696"/>
          </a:xfrm>
          <a:prstGeom prst="horizontalScrol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Authenticate </a:t>
            </a:r>
            <a:r>
              <a:rPr lang="en-US" sz="2400">
                <a:latin typeface="Times New Roman" panose="02020603050405020304" pitchFamily="18" charset="0"/>
                <a:cs typeface="Times New Roman" panose="02020603050405020304" pitchFamily="18" charset="0"/>
              </a:rPr>
              <a:t>something is to make sure that it is legitimate.</a:t>
            </a:r>
          </a:p>
        </p:txBody>
      </p:sp>
      <p:sp>
        <p:nvSpPr>
          <p:cNvPr id="8" name="Cloud Callout 26">
            <a:extLst>
              <a:ext uri="{FF2B5EF4-FFF2-40B4-BE49-F238E27FC236}">
                <a16:creationId xmlns:a16="http://schemas.microsoft.com/office/drawing/2014/main" id="{4FBFAC05-38C3-48DD-AA1B-1F93ECF4F907}"/>
              </a:ext>
            </a:extLst>
          </p:cNvPr>
          <p:cNvSpPr/>
          <p:nvPr/>
        </p:nvSpPr>
        <p:spPr>
          <a:xfrm>
            <a:off x="1553528" y="3282071"/>
            <a:ext cx="2438400" cy="142240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chemeClr val="bg1"/>
                </a:solidFill>
                <a:latin typeface="Times New Roman" panose="02020603050405020304" pitchFamily="18" charset="0"/>
                <a:cs typeface="Times New Roman" panose="02020603050405020304" pitchFamily="18" charset="0"/>
              </a:rPr>
              <a:t>Xác thực</a:t>
            </a:r>
          </a:p>
        </p:txBody>
      </p:sp>
      <p:pic>
        <p:nvPicPr>
          <p:cNvPr id="9" name="Picture 8" descr="3.png">
            <a:extLst>
              <a:ext uri="{FF2B5EF4-FFF2-40B4-BE49-F238E27FC236}">
                <a16:creationId xmlns:a16="http://schemas.microsoft.com/office/drawing/2014/main" id="{818E5562-20A2-411B-9DAF-CAF530E26E13}"/>
              </a:ext>
            </a:extLst>
          </p:cNvPr>
          <p:cNvPicPr>
            <a:picLocks noChangeAspect="1"/>
          </p:cNvPicPr>
          <p:nvPr/>
        </p:nvPicPr>
        <p:blipFill>
          <a:blip r:embed="rId3"/>
          <a:stretch>
            <a:fillRect/>
          </a:stretch>
        </p:blipFill>
        <p:spPr>
          <a:xfrm>
            <a:off x="5465128" y="2149183"/>
            <a:ext cx="5099708" cy="3592976"/>
          </a:xfrm>
          <a:prstGeom prst="rect">
            <a:avLst/>
          </a:prstGeom>
        </p:spPr>
      </p:pic>
    </p:spTree>
    <p:extLst>
      <p:ext uri="{BB962C8B-B14F-4D97-AF65-F5344CB8AC3E}">
        <p14:creationId xmlns:p14="http://schemas.microsoft.com/office/powerpoint/2010/main" val="927960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inhnenppt.com/uploads/images/tuyen-tap-20-hinh-nen-powerpoint-bang-den-chuyen-nghiep-1489940318-3.jpg">
            <a:extLst>
              <a:ext uri="{FF2B5EF4-FFF2-40B4-BE49-F238E27FC236}">
                <a16:creationId xmlns:a16="http://schemas.microsoft.com/office/drawing/2014/main" id="{B335312A-9CC9-48DA-8CA3-68833F1D1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35CDE5-4D1D-47A6-98A5-8368E0D41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589" y="469473"/>
            <a:ext cx="751259" cy="726049"/>
          </a:xfrm>
          <a:prstGeom prst="rect">
            <a:avLst/>
          </a:prstGeom>
        </p:spPr>
      </p:pic>
      <p:pic>
        <p:nvPicPr>
          <p:cNvPr id="13" name="Picture 12">
            <a:extLst>
              <a:ext uri="{FF2B5EF4-FFF2-40B4-BE49-F238E27FC236}">
                <a16:creationId xmlns:a16="http://schemas.microsoft.com/office/drawing/2014/main" id="{E71D9E62-3CF6-4488-95BF-AEDA22DF5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590" y="1250692"/>
            <a:ext cx="751259" cy="726049"/>
          </a:xfrm>
          <a:prstGeom prst="rect">
            <a:avLst/>
          </a:prstGeom>
        </p:spPr>
      </p:pic>
      <p:pic>
        <p:nvPicPr>
          <p:cNvPr id="14" name="Picture 13">
            <a:extLst>
              <a:ext uri="{FF2B5EF4-FFF2-40B4-BE49-F238E27FC236}">
                <a16:creationId xmlns:a16="http://schemas.microsoft.com/office/drawing/2014/main" id="{5BD409F2-8710-414B-9A72-7077A1E1C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593" y="2070647"/>
            <a:ext cx="751259" cy="726049"/>
          </a:xfrm>
          <a:prstGeom prst="rect">
            <a:avLst/>
          </a:prstGeom>
        </p:spPr>
      </p:pic>
      <p:pic>
        <p:nvPicPr>
          <p:cNvPr id="15" name="Picture 14">
            <a:extLst>
              <a:ext uri="{FF2B5EF4-FFF2-40B4-BE49-F238E27FC236}">
                <a16:creationId xmlns:a16="http://schemas.microsoft.com/office/drawing/2014/main" id="{857A1C84-A318-44B3-969A-1806B5C2E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593" y="2907035"/>
            <a:ext cx="751259" cy="726049"/>
          </a:xfrm>
          <a:prstGeom prst="rect">
            <a:avLst/>
          </a:prstGeom>
        </p:spPr>
      </p:pic>
      <p:pic>
        <p:nvPicPr>
          <p:cNvPr id="16" name="Picture 15">
            <a:extLst>
              <a:ext uri="{FF2B5EF4-FFF2-40B4-BE49-F238E27FC236}">
                <a16:creationId xmlns:a16="http://schemas.microsoft.com/office/drawing/2014/main" id="{E4931FC4-93A5-44A5-90E4-8F4902F05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591" y="4579811"/>
            <a:ext cx="751259" cy="726049"/>
          </a:xfrm>
          <a:prstGeom prst="rect">
            <a:avLst/>
          </a:prstGeom>
        </p:spPr>
      </p:pic>
      <p:pic>
        <p:nvPicPr>
          <p:cNvPr id="17" name="Picture 16">
            <a:extLst>
              <a:ext uri="{FF2B5EF4-FFF2-40B4-BE49-F238E27FC236}">
                <a16:creationId xmlns:a16="http://schemas.microsoft.com/office/drawing/2014/main" id="{625F8B97-E91B-496D-B271-401D041BB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592" y="3743423"/>
            <a:ext cx="751259" cy="726049"/>
          </a:xfrm>
          <a:prstGeom prst="rect">
            <a:avLst/>
          </a:prstGeom>
        </p:spPr>
      </p:pic>
      <p:pic>
        <p:nvPicPr>
          <p:cNvPr id="19" name="Picture 18">
            <a:extLst>
              <a:ext uri="{FF2B5EF4-FFF2-40B4-BE49-F238E27FC236}">
                <a16:creationId xmlns:a16="http://schemas.microsoft.com/office/drawing/2014/main" id="{D3F9C7D5-0413-4717-AE35-721CE1C8B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591" y="5416199"/>
            <a:ext cx="751259" cy="726049"/>
          </a:xfrm>
          <a:prstGeom prst="rect">
            <a:avLst/>
          </a:prstGeom>
        </p:spPr>
      </p:pic>
      <p:sp>
        <p:nvSpPr>
          <p:cNvPr id="6" name="TextBox 5">
            <a:extLst>
              <a:ext uri="{FF2B5EF4-FFF2-40B4-BE49-F238E27FC236}">
                <a16:creationId xmlns:a16="http://schemas.microsoft.com/office/drawing/2014/main" id="{3A7C600E-DE1D-4AA3-90A3-D94C57BD7969}"/>
              </a:ext>
            </a:extLst>
          </p:cNvPr>
          <p:cNvSpPr txBox="1"/>
          <p:nvPr/>
        </p:nvSpPr>
        <p:spPr>
          <a:xfrm>
            <a:off x="4214737" y="464739"/>
            <a:ext cx="410690" cy="707886"/>
          </a:xfrm>
          <a:prstGeom prst="rect">
            <a:avLst/>
          </a:prstGeom>
          <a:noFill/>
        </p:spPr>
        <p:txBody>
          <a:bodyPr wrap="none" rtlCol="0">
            <a:spAutoFit/>
          </a:bodyPr>
          <a:lstStyle/>
          <a:p>
            <a:r>
              <a:rPr lang="en-US" sz="4000" b="1">
                <a:solidFill>
                  <a:srgbClr val="FF0000"/>
                </a:solidFill>
                <a:latin typeface=".VnFree" panose="020B7200000000000000" pitchFamily="34" charset="0"/>
              </a:rPr>
              <a:t>C</a:t>
            </a:r>
          </a:p>
        </p:txBody>
      </p:sp>
      <p:sp>
        <p:nvSpPr>
          <p:cNvPr id="21" name="TextBox 20">
            <a:extLst>
              <a:ext uri="{FF2B5EF4-FFF2-40B4-BE49-F238E27FC236}">
                <a16:creationId xmlns:a16="http://schemas.microsoft.com/office/drawing/2014/main" id="{174214C9-01E6-467A-A985-3106F7ED3BC0}"/>
              </a:ext>
            </a:extLst>
          </p:cNvPr>
          <p:cNvSpPr txBox="1"/>
          <p:nvPr/>
        </p:nvSpPr>
        <p:spPr>
          <a:xfrm>
            <a:off x="4214737" y="1250692"/>
            <a:ext cx="425116" cy="707886"/>
          </a:xfrm>
          <a:prstGeom prst="rect">
            <a:avLst/>
          </a:prstGeom>
          <a:noFill/>
        </p:spPr>
        <p:txBody>
          <a:bodyPr wrap="none" rtlCol="0">
            <a:spAutoFit/>
          </a:bodyPr>
          <a:lstStyle/>
          <a:p>
            <a:r>
              <a:rPr lang="en-US" sz="4000" b="1">
                <a:solidFill>
                  <a:srgbClr val="FF0000"/>
                </a:solidFill>
                <a:latin typeface=".VnFree" panose="020B7200000000000000" pitchFamily="34" charset="0"/>
              </a:rPr>
              <a:t>O</a:t>
            </a:r>
          </a:p>
        </p:txBody>
      </p:sp>
      <p:sp>
        <p:nvSpPr>
          <p:cNvPr id="22" name="TextBox 21">
            <a:extLst>
              <a:ext uri="{FF2B5EF4-FFF2-40B4-BE49-F238E27FC236}">
                <a16:creationId xmlns:a16="http://schemas.microsoft.com/office/drawing/2014/main" id="{4E1BF41D-6631-476C-8872-C6CAA8491F37}"/>
              </a:ext>
            </a:extLst>
          </p:cNvPr>
          <p:cNvSpPr txBox="1"/>
          <p:nvPr/>
        </p:nvSpPr>
        <p:spPr>
          <a:xfrm>
            <a:off x="4161293" y="2060047"/>
            <a:ext cx="453970" cy="707886"/>
          </a:xfrm>
          <a:prstGeom prst="rect">
            <a:avLst/>
          </a:prstGeom>
          <a:noFill/>
        </p:spPr>
        <p:txBody>
          <a:bodyPr wrap="none" rtlCol="0">
            <a:spAutoFit/>
          </a:bodyPr>
          <a:lstStyle/>
          <a:p>
            <a:r>
              <a:rPr lang="en-US" sz="4000" b="1">
                <a:solidFill>
                  <a:srgbClr val="FF0000"/>
                </a:solidFill>
                <a:latin typeface=".VnFree" panose="020B7200000000000000" pitchFamily="34" charset="0"/>
              </a:rPr>
              <a:t>N</a:t>
            </a:r>
          </a:p>
        </p:txBody>
      </p:sp>
      <p:sp>
        <p:nvSpPr>
          <p:cNvPr id="23" name="TextBox 22">
            <a:extLst>
              <a:ext uri="{FF2B5EF4-FFF2-40B4-BE49-F238E27FC236}">
                <a16:creationId xmlns:a16="http://schemas.microsoft.com/office/drawing/2014/main" id="{7F685698-8A49-4708-9838-B710ABF343AE}"/>
              </a:ext>
            </a:extLst>
          </p:cNvPr>
          <p:cNvSpPr txBox="1"/>
          <p:nvPr/>
        </p:nvSpPr>
        <p:spPr>
          <a:xfrm>
            <a:off x="4158465" y="2897472"/>
            <a:ext cx="428322" cy="707886"/>
          </a:xfrm>
          <a:prstGeom prst="rect">
            <a:avLst/>
          </a:prstGeom>
          <a:noFill/>
        </p:spPr>
        <p:txBody>
          <a:bodyPr wrap="none" rtlCol="0">
            <a:spAutoFit/>
          </a:bodyPr>
          <a:lstStyle/>
          <a:p>
            <a:r>
              <a:rPr lang="en-US" sz="4000" b="1">
                <a:solidFill>
                  <a:srgbClr val="FF0000"/>
                </a:solidFill>
                <a:latin typeface=".VnFree" panose="020B7200000000000000" pitchFamily="34" charset="0"/>
              </a:rPr>
              <a:t>T</a:t>
            </a:r>
          </a:p>
        </p:txBody>
      </p:sp>
      <p:sp>
        <p:nvSpPr>
          <p:cNvPr id="24" name="TextBox 23">
            <a:extLst>
              <a:ext uri="{FF2B5EF4-FFF2-40B4-BE49-F238E27FC236}">
                <a16:creationId xmlns:a16="http://schemas.microsoft.com/office/drawing/2014/main" id="{2D9183BF-7E21-4773-948C-F05C654041B4}"/>
              </a:ext>
            </a:extLst>
          </p:cNvPr>
          <p:cNvSpPr txBox="1"/>
          <p:nvPr/>
        </p:nvSpPr>
        <p:spPr>
          <a:xfrm>
            <a:off x="4186601" y="3753431"/>
            <a:ext cx="397866" cy="707886"/>
          </a:xfrm>
          <a:prstGeom prst="rect">
            <a:avLst/>
          </a:prstGeom>
          <a:noFill/>
        </p:spPr>
        <p:txBody>
          <a:bodyPr wrap="none" rtlCol="0">
            <a:spAutoFit/>
          </a:bodyPr>
          <a:lstStyle/>
          <a:p>
            <a:r>
              <a:rPr lang="en-US" sz="4000" b="1">
                <a:solidFill>
                  <a:srgbClr val="FF0000"/>
                </a:solidFill>
                <a:latin typeface=".VnFree" panose="020B7200000000000000" pitchFamily="34" charset="0"/>
              </a:rPr>
              <a:t>E</a:t>
            </a:r>
          </a:p>
        </p:txBody>
      </p:sp>
      <p:sp>
        <p:nvSpPr>
          <p:cNvPr id="25" name="TextBox 24">
            <a:extLst>
              <a:ext uri="{FF2B5EF4-FFF2-40B4-BE49-F238E27FC236}">
                <a16:creationId xmlns:a16="http://schemas.microsoft.com/office/drawing/2014/main" id="{0D81895C-548D-4715-9C43-86EC287FBAAC}"/>
              </a:ext>
            </a:extLst>
          </p:cNvPr>
          <p:cNvSpPr txBox="1"/>
          <p:nvPr/>
        </p:nvSpPr>
        <p:spPr>
          <a:xfrm>
            <a:off x="4148301" y="4571656"/>
            <a:ext cx="453970" cy="707886"/>
          </a:xfrm>
          <a:prstGeom prst="rect">
            <a:avLst/>
          </a:prstGeom>
          <a:noFill/>
        </p:spPr>
        <p:txBody>
          <a:bodyPr wrap="none" rtlCol="0">
            <a:spAutoFit/>
          </a:bodyPr>
          <a:lstStyle/>
          <a:p>
            <a:r>
              <a:rPr lang="en-US" sz="4000" b="1">
                <a:solidFill>
                  <a:srgbClr val="FF0000"/>
                </a:solidFill>
                <a:latin typeface=".VnFree" panose="020B7200000000000000" pitchFamily="34" charset="0"/>
              </a:rPr>
              <a:t>N</a:t>
            </a:r>
          </a:p>
        </p:txBody>
      </p:sp>
      <p:sp>
        <p:nvSpPr>
          <p:cNvPr id="26" name="TextBox 25">
            <a:extLst>
              <a:ext uri="{FF2B5EF4-FFF2-40B4-BE49-F238E27FC236}">
                <a16:creationId xmlns:a16="http://schemas.microsoft.com/office/drawing/2014/main" id="{8595BBC2-EF3E-415C-B896-E447ABDB94A4}"/>
              </a:ext>
            </a:extLst>
          </p:cNvPr>
          <p:cNvSpPr txBox="1"/>
          <p:nvPr/>
        </p:nvSpPr>
        <p:spPr>
          <a:xfrm>
            <a:off x="4144397" y="5441970"/>
            <a:ext cx="428322" cy="707886"/>
          </a:xfrm>
          <a:prstGeom prst="rect">
            <a:avLst/>
          </a:prstGeom>
          <a:noFill/>
        </p:spPr>
        <p:txBody>
          <a:bodyPr wrap="none" rtlCol="0">
            <a:spAutoFit/>
          </a:bodyPr>
          <a:lstStyle/>
          <a:p>
            <a:r>
              <a:rPr lang="en-US" sz="4000" b="1">
                <a:solidFill>
                  <a:srgbClr val="FF0000"/>
                </a:solidFill>
                <a:latin typeface=".VnFree" panose="020B7200000000000000" pitchFamily="34" charset="0"/>
              </a:rPr>
              <a:t>T</a:t>
            </a:r>
          </a:p>
        </p:txBody>
      </p:sp>
      <p:sp>
        <p:nvSpPr>
          <p:cNvPr id="20" name="TextBox 19">
            <a:extLst>
              <a:ext uri="{FF2B5EF4-FFF2-40B4-BE49-F238E27FC236}">
                <a16:creationId xmlns:a16="http://schemas.microsoft.com/office/drawing/2014/main" id="{B7B59E65-71EE-4DC4-AD08-B9A4EE734351}"/>
              </a:ext>
            </a:extLst>
          </p:cNvPr>
          <p:cNvSpPr txBox="1"/>
          <p:nvPr/>
        </p:nvSpPr>
        <p:spPr>
          <a:xfrm>
            <a:off x="5369240" y="447776"/>
            <a:ext cx="1244251" cy="769441"/>
          </a:xfrm>
          <a:prstGeom prst="rect">
            <a:avLst/>
          </a:prstGeom>
          <a:noFill/>
        </p:spPr>
        <p:txBody>
          <a:bodyPr wrap="none" rtlCol="0">
            <a:spAutoFit/>
          </a:bodyPr>
          <a:lstStyle/>
          <a:p>
            <a:r>
              <a:rPr lang="en-US" sz="4400" b="1">
                <a:solidFill>
                  <a:schemeClr val="bg1"/>
                </a:solidFill>
                <a:latin typeface=".VnFree" panose="020B7200000000000000" pitchFamily="34" charset="0"/>
              </a:rPr>
              <a:t>Review</a:t>
            </a:r>
          </a:p>
        </p:txBody>
      </p:sp>
      <p:sp>
        <p:nvSpPr>
          <p:cNvPr id="29" name="TextBox 28">
            <a:extLst>
              <a:ext uri="{FF2B5EF4-FFF2-40B4-BE49-F238E27FC236}">
                <a16:creationId xmlns:a16="http://schemas.microsoft.com/office/drawing/2014/main" id="{5595CE4E-9610-420E-919F-225685248A96}"/>
              </a:ext>
            </a:extLst>
          </p:cNvPr>
          <p:cNvSpPr txBox="1"/>
          <p:nvPr/>
        </p:nvSpPr>
        <p:spPr>
          <a:xfrm>
            <a:off x="5303519" y="1151534"/>
            <a:ext cx="3063659" cy="769441"/>
          </a:xfrm>
          <a:prstGeom prst="rect">
            <a:avLst/>
          </a:prstGeom>
          <a:noFill/>
        </p:spPr>
        <p:txBody>
          <a:bodyPr wrap="none" rtlCol="0">
            <a:spAutoFit/>
          </a:bodyPr>
          <a:lstStyle/>
          <a:p>
            <a:r>
              <a:rPr lang="en-US" sz="4400" b="1">
                <a:solidFill>
                  <a:schemeClr val="bg1"/>
                </a:solidFill>
                <a:latin typeface=".VnFree" panose="020B7200000000000000" pitchFamily="34" charset="0"/>
              </a:rPr>
              <a:t>Newords + Reading</a:t>
            </a:r>
          </a:p>
        </p:txBody>
      </p:sp>
      <p:sp>
        <p:nvSpPr>
          <p:cNvPr id="31" name="TextBox 30">
            <a:extLst>
              <a:ext uri="{FF2B5EF4-FFF2-40B4-BE49-F238E27FC236}">
                <a16:creationId xmlns:a16="http://schemas.microsoft.com/office/drawing/2014/main" id="{48AEEEE1-7B99-45D3-BDA4-F029F722A8D7}"/>
              </a:ext>
            </a:extLst>
          </p:cNvPr>
          <p:cNvSpPr txBox="1"/>
          <p:nvPr/>
        </p:nvSpPr>
        <p:spPr>
          <a:xfrm>
            <a:off x="5303518" y="1958578"/>
            <a:ext cx="1874231" cy="769441"/>
          </a:xfrm>
          <a:prstGeom prst="rect">
            <a:avLst/>
          </a:prstGeom>
          <a:noFill/>
        </p:spPr>
        <p:txBody>
          <a:bodyPr wrap="none" rtlCol="0">
            <a:spAutoFit/>
          </a:bodyPr>
          <a:lstStyle/>
          <a:p>
            <a:r>
              <a:rPr lang="en-US" sz="4400" b="1">
                <a:solidFill>
                  <a:schemeClr val="bg1"/>
                </a:solidFill>
                <a:latin typeface=".VnFree" panose="020B7200000000000000" pitchFamily="34" charset="0"/>
              </a:rPr>
              <a:t>Vocabulary</a:t>
            </a:r>
          </a:p>
        </p:txBody>
      </p:sp>
      <p:sp>
        <p:nvSpPr>
          <p:cNvPr id="27" name="TextBox 26">
            <a:extLst>
              <a:ext uri="{FF2B5EF4-FFF2-40B4-BE49-F238E27FC236}">
                <a16:creationId xmlns:a16="http://schemas.microsoft.com/office/drawing/2014/main" id="{B636D924-9188-4FBE-BE23-1F43B61F4F2F}"/>
              </a:ext>
            </a:extLst>
          </p:cNvPr>
          <p:cNvSpPr txBox="1"/>
          <p:nvPr/>
        </p:nvSpPr>
        <p:spPr>
          <a:xfrm>
            <a:off x="6386732" y="1552140"/>
            <a:ext cx="184731" cy="369332"/>
          </a:xfrm>
          <a:prstGeom prst="rect">
            <a:avLst/>
          </a:prstGeom>
          <a:noFill/>
        </p:spPr>
        <p:txBody>
          <a:bodyPr wrap="none" rtlCol="0">
            <a:spAutoFit/>
          </a:bodyPr>
          <a:lstStyle/>
          <a:p>
            <a:endParaRPr lang="en-US"/>
          </a:p>
        </p:txBody>
      </p:sp>
      <p:sp>
        <p:nvSpPr>
          <p:cNvPr id="33" name="TextBox 32">
            <a:extLst>
              <a:ext uri="{FF2B5EF4-FFF2-40B4-BE49-F238E27FC236}">
                <a16:creationId xmlns:a16="http://schemas.microsoft.com/office/drawing/2014/main" id="{7A383FA2-71EC-40AD-BAE2-692E158B5CB2}"/>
              </a:ext>
            </a:extLst>
          </p:cNvPr>
          <p:cNvSpPr txBox="1"/>
          <p:nvPr/>
        </p:nvSpPr>
        <p:spPr>
          <a:xfrm>
            <a:off x="5241032" y="2852895"/>
            <a:ext cx="3222357" cy="769441"/>
          </a:xfrm>
          <a:prstGeom prst="rect">
            <a:avLst/>
          </a:prstGeom>
          <a:noFill/>
        </p:spPr>
        <p:txBody>
          <a:bodyPr wrap="none" rtlCol="0">
            <a:spAutoFit/>
          </a:bodyPr>
          <a:lstStyle/>
          <a:p>
            <a:r>
              <a:rPr lang="en-US" sz="4400" b="1">
                <a:solidFill>
                  <a:schemeClr val="bg1"/>
                </a:solidFill>
                <a:latin typeface=".VnFree" panose="020B7200000000000000" pitchFamily="34" charset="0"/>
              </a:rPr>
              <a:t>Listening + Speaking</a:t>
            </a:r>
          </a:p>
        </p:txBody>
      </p:sp>
      <p:sp>
        <p:nvSpPr>
          <p:cNvPr id="34" name="TextBox 33">
            <a:extLst>
              <a:ext uri="{FF2B5EF4-FFF2-40B4-BE49-F238E27FC236}">
                <a16:creationId xmlns:a16="http://schemas.microsoft.com/office/drawing/2014/main" id="{17165B6F-ECEB-4D11-9A08-FF2990231803}"/>
              </a:ext>
            </a:extLst>
          </p:cNvPr>
          <p:cNvSpPr txBox="1"/>
          <p:nvPr/>
        </p:nvSpPr>
        <p:spPr>
          <a:xfrm>
            <a:off x="5224169" y="3691876"/>
            <a:ext cx="1335622" cy="769441"/>
          </a:xfrm>
          <a:prstGeom prst="rect">
            <a:avLst/>
          </a:prstGeom>
          <a:noFill/>
        </p:spPr>
        <p:txBody>
          <a:bodyPr wrap="none" rtlCol="0">
            <a:spAutoFit/>
          </a:bodyPr>
          <a:lstStyle/>
          <a:p>
            <a:r>
              <a:rPr lang="en-US" sz="4400" b="1">
                <a:solidFill>
                  <a:schemeClr val="bg1"/>
                </a:solidFill>
                <a:latin typeface=".VnFree" panose="020B7200000000000000" pitchFamily="34" charset="0"/>
              </a:rPr>
              <a:t>Writing</a:t>
            </a:r>
          </a:p>
        </p:txBody>
      </p:sp>
      <p:sp>
        <p:nvSpPr>
          <p:cNvPr id="35" name="TextBox 34">
            <a:extLst>
              <a:ext uri="{FF2B5EF4-FFF2-40B4-BE49-F238E27FC236}">
                <a16:creationId xmlns:a16="http://schemas.microsoft.com/office/drawing/2014/main" id="{256DDFFA-F225-458C-B5CA-AE1B1725778B}"/>
              </a:ext>
            </a:extLst>
          </p:cNvPr>
          <p:cNvSpPr txBox="1"/>
          <p:nvPr/>
        </p:nvSpPr>
        <p:spPr>
          <a:xfrm>
            <a:off x="5224169" y="4597213"/>
            <a:ext cx="1534394" cy="769441"/>
          </a:xfrm>
          <a:prstGeom prst="rect">
            <a:avLst/>
          </a:prstGeom>
          <a:noFill/>
        </p:spPr>
        <p:txBody>
          <a:bodyPr wrap="none" rtlCol="0">
            <a:spAutoFit/>
          </a:bodyPr>
          <a:lstStyle/>
          <a:p>
            <a:r>
              <a:rPr lang="en-US" sz="4400" b="1">
                <a:solidFill>
                  <a:schemeClr val="bg1"/>
                </a:solidFill>
                <a:latin typeface=".VnFree" panose="020B7200000000000000" pitchFamily="34" charset="0"/>
              </a:rPr>
              <a:t>Summary</a:t>
            </a:r>
          </a:p>
        </p:txBody>
      </p:sp>
      <p:sp>
        <p:nvSpPr>
          <p:cNvPr id="36" name="TextBox 35">
            <a:extLst>
              <a:ext uri="{FF2B5EF4-FFF2-40B4-BE49-F238E27FC236}">
                <a16:creationId xmlns:a16="http://schemas.microsoft.com/office/drawing/2014/main" id="{25C77C0C-6EF2-40E6-AFE0-85144119E23D}"/>
              </a:ext>
            </a:extLst>
          </p:cNvPr>
          <p:cNvSpPr txBox="1"/>
          <p:nvPr/>
        </p:nvSpPr>
        <p:spPr>
          <a:xfrm>
            <a:off x="5303518" y="5428677"/>
            <a:ext cx="952505" cy="769441"/>
          </a:xfrm>
          <a:prstGeom prst="rect">
            <a:avLst/>
          </a:prstGeom>
          <a:noFill/>
        </p:spPr>
        <p:txBody>
          <a:bodyPr wrap="none" rtlCol="0">
            <a:spAutoFit/>
          </a:bodyPr>
          <a:lstStyle/>
          <a:p>
            <a:r>
              <a:rPr lang="en-US" sz="4400" b="1">
                <a:solidFill>
                  <a:schemeClr val="bg1"/>
                </a:solidFill>
                <a:latin typeface=".VnFree" panose="020B7200000000000000" pitchFamily="34" charset="0"/>
              </a:rPr>
              <a:t>Game</a:t>
            </a:r>
          </a:p>
        </p:txBody>
      </p:sp>
    </p:spTree>
    <p:extLst>
      <p:ext uri="{BB962C8B-B14F-4D97-AF65-F5344CB8AC3E}">
        <p14:creationId xmlns:p14="http://schemas.microsoft.com/office/powerpoint/2010/main" val="205996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Ã¬nh áº£nh cÃ³ liÃªn quan">
            <a:extLst>
              <a:ext uri="{FF2B5EF4-FFF2-40B4-BE49-F238E27FC236}">
                <a16:creationId xmlns:a16="http://schemas.microsoft.com/office/drawing/2014/main" id="{9F039CEE-D2EE-4435-A2F3-0A9517316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635">
            <a:extLst>
              <a:ext uri="{FF2B5EF4-FFF2-40B4-BE49-F238E27FC236}">
                <a16:creationId xmlns:a16="http://schemas.microsoft.com/office/drawing/2014/main" id="{7C0BC4A3-2829-4F3B-9F04-3F674B11E3D5}"/>
              </a:ext>
            </a:extLst>
          </p:cNvPr>
          <p:cNvSpPr/>
          <p:nvPr/>
        </p:nvSpPr>
        <p:spPr>
          <a:xfrm>
            <a:off x="753806" y="1087242"/>
            <a:ext cx="3352800" cy="452346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121900" tIns="121900" rIns="121900" bIns="121900" anchor="ctr" anchorCtr="0">
            <a:noAutofit/>
          </a:bodyPr>
          <a:lstStyle/>
          <a:p>
            <a:endParaRPr sz="24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136F113-F579-4EFC-882E-09C0109EDBAB}"/>
              </a:ext>
            </a:extLst>
          </p:cNvPr>
          <p:cNvSpPr txBox="1"/>
          <p:nvPr/>
        </p:nvSpPr>
        <p:spPr>
          <a:xfrm>
            <a:off x="1058606" y="1524331"/>
            <a:ext cx="2743200"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Backdoor</a:t>
            </a:r>
            <a:endParaRPr lang="en-US" sz="3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77D6D9C-9017-4C52-80F7-61CB6A4AD468}"/>
              </a:ext>
            </a:extLst>
          </p:cNvPr>
          <p:cNvSpPr/>
          <p:nvPr/>
        </p:nvSpPr>
        <p:spPr>
          <a:xfrm>
            <a:off x="1261807" y="2565811"/>
            <a:ext cx="1928733" cy="584775"/>
          </a:xfrm>
          <a:prstGeom prst="rect">
            <a:avLst/>
          </a:prstGeom>
        </p:spPr>
        <p:txBody>
          <a:bodyPr wrap="none">
            <a:spAutoFit/>
          </a:bodyPr>
          <a:lstStyle/>
          <a:p>
            <a:r>
              <a:rPr lang="en-US" sz="3200">
                <a:latin typeface="Times New Roman" panose="02020603050405020304" pitchFamily="18" charset="0"/>
                <a:cs typeface="Times New Roman" panose="02020603050405020304" pitchFamily="18" charset="0"/>
              </a:rPr>
              <a:t>/ˈbæk.dɔː</a:t>
            </a:r>
            <a:r>
              <a:rPr lang="en-US" sz="3200" baseline="30000">
                <a:latin typeface="Times New Roman" panose="02020603050405020304" pitchFamily="18" charset="0"/>
                <a:cs typeface="Times New Roman" panose="02020603050405020304" pitchFamily="18" charset="0"/>
              </a:rPr>
              <a:t>r</a:t>
            </a:r>
            <a:r>
              <a:rPr lang="en-US" sz="320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itchFamily="18" charset="0"/>
            </a:endParaRPr>
          </a:p>
        </p:txBody>
      </p:sp>
      <p:sp>
        <p:nvSpPr>
          <p:cNvPr id="6" name="TextBox 5">
            <a:extLst>
              <a:ext uri="{FF2B5EF4-FFF2-40B4-BE49-F238E27FC236}">
                <a16:creationId xmlns:a16="http://schemas.microsoft.com/office/drawing/2014/main" id="{9F87580D-96ED-4EB9-9C55-AB5F37C2A3CC}"/>
              </a:ext>
            </a:extLst>
          </p:cNvPr>
          <p:cNvSpPr txBox="1"/>
          <p:nvPr/>
        </p:nvSpPr>
        <p:spPr>
          <a:xfrm>
            <a:off x="1871406" y="2057811"/>
            <a:ext cx="1422400" cy="461665"/>
          </a:xfrm>
          <a:prstGeom prst="rect">
            <a:avLst/>
          </a:prstGeom>
          <a:noFill/>
        </p:spPr>
        <p:txBody>
          <a:bodyPr wrap="square" rtlCol="0">
            <a:spAutoFit/>
          </a:bodyPr>
          <a:lstStyle/>
          <a:p>
            <a:r>
              <a:rPr lang="en-US" sz="2400">
                <a:latin typeface="Times New Roman" panose="02020603050405020304" pitchFamily="18" charset="0"/>
                <a:cs typeface="Times New Roman" pitchFamily="18" charset="0"/>
              </a:rPr>
              <a:t>( noun)</a:t>
            </a:r>
            <a:endParaRPr lang="en-US" sz="2400" dirty="0">
              <a:latin typeface="Times New Roman" panose="02020603050405020304" pitchFamily="18" charset="0"/>
              <a:cs typeface="Times New Roman" pitchFamily="18" charset="0"/>
            </a:endParaRPr>
          </a:p>
        </p:txBody>
      </p:sp>
      <p:sp>
        <p:nvSpPr>
          <p:cNvPr id="7" name="Horizontal Scroll 24">
            <a:extLst>
              <a:ext uri="{FF2B5EF4-FFF2-40B4-BE49-F238E27FC236}">
                <a16:creationId xmlns:a16="http://schemas.microsoft.com/office/drawing/2014/main" id="{51D6BEDE-5094-463F-84B4-B7AC4B2F443A}"/>
              </a:ext>
            </a:extLst>
          </p:cNvPr>
          <p:cNvSpPr/>
          <p:nvPr/>
        </p:nvSpPr>
        <p:spPr>
          <a:xfrm>
            <a:off x="4226135" y="876132"/>
            <a:ext cx="7112000" cy="1377696"/>
          </a:xfrm>
          <a:prstGeom prst="horizontalScrol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A </a:t>
            </a:r>
            <a:r>
              <a:rPr lang="en-US" sz="2400" b="1">
                <a:latin typeface="Times New Roman" panose="02020603050405020304" pitchFamily="18" charset="0"/>
                <a:cs typeface="Times New Roman" panose="02020603050405020304" pitchFamily="18" charset="0"/>
              </a:rPr>
              <a:t>backdoor </a:t>
            </a:r>
            <a:r>
              <a:rPr lang="en-US" sz="2400">
                <a:latin typeface="Times New Roman" panose="02020603050405020304" pitchFamily="18" charset="0"/>
                <a:cs typeface="Times New Roman" panose="02020603050405020304" pitchFamily="18" charset="0"/>
              </a:rPr>
              <a:t>is a hidden way to get by security in computers and programs, sometimes intentionally created.</a:t>
            </a:r>
          </a:p>
        </p:txBody>
      </p:sp>
      <p:sp>
        <p:nvSpPr>
          <p:cNvPr id="8" name="Cloud Callout 26">
            <a:extLst>
              <a:ext uri="{FF2B5EF4-FFF2-40B4-BE49-F238E27FC236}">
                <a16:creationId xmlns:a16="http://schemas.microsoft.com/office/drawing/2014/main" id="{BFFC10DD-38B5-48D6-8EBD-2E92344B9185}"/>
              </a:ext>
            </a:extLst>
          </p:cNvPr>
          <p:cNvSpPr/>
          <p:nvPr/>
        </p:nvSpPr>
        <p:spPr>
          <a:xfrm>
            <a:off x="1058605" y="3150586"/>
            <a:ext cx="2908483" cy="1548824"/>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chemeClr val="bg1"/>
                </a:solidFill>
                <a:latin typeface="Times New Roman" panose="02020603050405020304" pitchFamily="18" charset="0"/>
                <a:cs typeface="Times New Roman" panose="02020603050405020304" pitchFamily="18" charset="0"/>
              </a:rPr>
              <a:t>Cửa hậu / lối vào phía sau</a:t>
            </a:r>
          </a:p>
        </p:txBody>
      </p:sp>
      <p:pic>
        <p:nvPicPr>
          <p:cNvPr id="9" name="Picture 8" descr="4.jpg">
            <a:extLst>
              <a:ext uri="{FF2B5EF4-FFF2-40B4-BE49-F238E27FC236}">
                <a16:creationId xmlns:a16="http://schemas.microsoft.com/office/drawing/2014/main" id="{27E0A174-7D94-4D92-96F2-A59E8E2AB899}"/>
              </a:ext>
            </a:extLst>
          </p:cNvPr>
          <p:cNvPicPr>
            <a:picLocks noChangeAspect="1"/>
          </p:cNvPicPr>
          <p:nvPr/>
        </p:nvPicPr>
        <p:blipFill>
          <a:blip r:embed="rId3"/>
          <a:stretch>
            <a:fillRect/>
          </a:stretch>
        </p:blipFill>
        <p:spPr>
          <a:xfrm>
            <a:off x="4919406" y="2196980"/>
            <a:ext cx="5330871" cy="3624057"/>
          </a:xfrm>
          <a:prstGeom prst="rect">
            <a:avLst/>
          </a:prstGeom>
        </p:spPr>
      </p:pic>
    </p:spTree>
    <p:extLst>
      <p:ext uri="{BB962C8B-B14F-4D97-AF65-F5344CB8AC3E}">
        <p14:creationId xmlns:p14="http://schemas.microsoft.com/office/powerpoint/2010/main" val="2701450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Ã¬nh áº£nh cÃ³ liÃªn quan">
            <a:extLst>
              <a:ext uri="{FF2B5EF4-FFF2-40B4-BE49-F238E27FC236}">
                <a16:creationId xmlns:a16="http://schemas.microsoft.com/office/drawing/2014/main" id="{9F039CEE-D2EE-4435-A2F3-0A9517316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635">
            <a:extLst>
              <a:ext uri="{FF2B5EF4-FFF2-40B4-BE49-F238E27FC236}">
                <a16:creationId xmlns:a16="http://schemas.microsoft.com/office/drawing/2014/main" id="{0DB24CDB-62C6-4E88-836C-5B5E31DD52A7}"/>
              </a:ext>
            </a:extLst>
          </p:cNvPr>
          <p:cNvSpPr/>
          <p:nvPr/>
        </p:nvSpPr>
        <p:spPr>
          <a:xfrm>
            <a:off x="1083667" y="937493"/>
            <a:ext cx="3352800" cy="452346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2C1857-E0A9-41B2-841A-CAA72CFD1631}"/>
              </a:ext>
            </a:extLst>
          </p:cNvPr>
          <p:cNvSpPr txBox="1"/>
          <p:nvPr/>
        </p:nvSpPr>
        <p:spPr>
          <a:xfrm>
            <a:off x="1591667" y="1374582"/>
            <a:ext cx="2540000"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Bug</a:t>
            </a:r>
            <a:endParaRPr lang="en-US" sz="32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9A595FF-2BD0-4646-B8E4-FBCB2A97E588}"/>
              </a:ext>
            </a:extLst>
          </p:cNvPr>
          <p:cNvSpPr/>
          <p:nvPr/>
        </p:nvSpPr>
        <p:spPr>
          <a:xfrm>
            <a:off x="2201268" y="2416062"/>
            <a:ext cx="1050288" cy="584775"/>
          </a:xfrm>
          <a:prstGeom prst="rect">
            <a:avLst/>
          </a:prstGeom>
        </p:spPr>
        <p:txBody>
          <a:bodyPr wrap="none">
            <a:spAutoFit/>
          </a:bodyPr>
          <a:lstStyle/>
          <a:p>
            <a:r>
              <a:rPr lang="en-US" sz="3200" b="1">
                <a:latin typeface="Times New Roman" panose="02020603050405020304" pitchFamily="18" charset="0"/>
                <a:cs typeface="Times New Roman" panose="02020603050405020304" pitchFamily="18" charset="0"/>
              </a:rPr>
              <a:t>/bʌg/</a:t>
            </a:r>
            <a:endParaRPr lang="en-US" sz="3200" b="1" dirty="0">
              <a:latin typeface="Times New Roman" panose="02020603050405020304" pitchFamily="18" charset="0"/>
              <a:cs typeface="Times New Roman" pitchFamily="18" charset="0"/>
            </a:endParaRPr>
          </a:p>
        </p:txBody>
      </p:sp>
      <p:sp>
        <p:nvSpPr>
          <p:cNvPr id="6" name="TextBox 5">
            <a:extLst>
              <a:ext uri="{FF2B5EF4-FFF2-40B4-BE49-F238E27FC236}">
                <a16:creationId xmlns:a16="http://schemas.microsoft.com/office/drawing/2014/main" id="{16C65279-6A6A-4F67-85DF-D8FC9C3BA86D}"/>
              </a:ext>
            </a:extLst>
          </p:cNvPr>
          <p:cNvSpPr txBox="1"/>
          <p:nvPr/>
        </p:nvSpPr>
        <p:spPr>
          <a:xfrm>
            <a:off x="2201267" y="1908062"/>
            <a:ext cx="1422400" cy="461665"/>
          </a:xfrm>
          <a:prstGeom prst="rect">
            <a:avLst/>
          </a:prstGeom>
          <a:noFill/>
        </p:spPr>
        <p:txBody>
          <a:bodyPr wrap="square" rtlCol="0">
            <a:spAutoFit/>
          </a:bodyPr>
          <a:lstStyle/>
          <a:p>
            <a:r>
              <a:rPr lang="en-US" sz="2400" b="1">
                <a:latin typeface="Times New Roman" panose="02020603050405020304" pitchFamily="18" charset="0"/>
                <a:cs typeface="Times New Roman" pitchFamily="18" charset="0"/>
              </a:rPr>
              <a:t>( noun)</a:t>
            </a:r>
            <a:endParaRPr lang="en-US" sz="2400" b="1" dirty="0">
              <a:latin typeface="Times New Roman" panose="02020603050405020304" pitchFamily="18" charset="0"/>
              <a:cs typeface="Times New Roman" pitchFamily="18" charset="0"/>
            </a:endParaRPr>
          </a:p>
        </p:txBody>
      </p:sp>
      <p:sp>
        <p:nvSpPr>
          <p:cNvPr id="7" name="Horizontal Scroll 24">
            <a:extLst>
              <a:ext uri="{FF2B5EF4-FFF2-40B4-BE49-F238E27FC236}">
                <a16:creationId xmlns:a16="http://schemas.microsoft.com/office/drawing/2014/main" id="{5DF8B1D3-99F2-43F7-840E-7B8C98B8981F}"/>
              </a:ext>
            </a:extLst>
          </p:cNvPr>
          <p:cNvSpPr/>
          <p:nvPr/>
        </p:nvSpPr>
        <p:spPr>
          <a:xfrm>
            <a:off x="4956467" y="926932"/>
            <a:ext cx="6096000" cy="1377696"/>
          </a:xfrm>
          <a:prstGeom prst="horizontalScrol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A </a:t>
            </a:r>
            <a:r>
              <a:rPr lang="en-US" sz="2400" b="1">
                <a:latin typeface="Times New Roman" panose="02020603050405020304" pitchFamily="18" charset="0"/>
                <a:cs typeface="Times New Roman" panose="02020603050405020304" pitchFamily="18" charset="0"/>
              </a:rPr>
              <a:t>bug </a:t>
            </a:r>
            <a:r>
              <a:rPr lang="en-US" sz="2400">
                <a:latin typeface="Times New Roman" panose="02020603050405020304" pitchFamily="18" charset="0"/>
                <a:cs typeface="Times New Roman" panose="02020603050405020304" pitchFamily="18" charset="0"/>
              </a:rPr>
              <a:t>is a flaw in a computer program.</a:t>
            </a:r>
          </a:p>
        </p:txBody>
      </p:sp>
      <p:sp>
        <p:nvSpPr>
          <p:cNvPr id="8" name="Cloud Callout 26">
            <a:extLst>
              <a:ext uri="{FF2B5EF4-FFF2-40B4-BE49-F238E27FC236}">
                <a16:creationId xmlns:a16="http://schemas.microsoft.com/office/drawing/2014/main" id="{DF213043-FCAA-4B6D-B6ED-ECB68C1F58BE}"/>
              </a:ext>
            </a:extLst>
          </p:cNvPr>
          <p:cNvSpPr/>
          <p:nvPr/>
        </p:nvSpPr>
        <p:spPr>
          <a:xfrm>
            <a:off x="1693267" y="3127261"/>
            <a:ext cx="2336800" cy="142240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chemeClr val="bg1"/>
                </a:solidFill>
                <a:latin typeface="Times New Roman" panose="02020603050405020304" pitchFamily="18" charset="0"/>
                <a:cs typeface="Times New Roman" panose="02020603050405020304" pitchFamily="18" charset="0"/>
              </a:rPr>
              <a:t>Lỗi</a:t>
            </a:r>
          </a:p>
        </p:txBody>
      </p:sp>
      <p:pic>
        <p:nvPicPr>
          <p:cNvPr id="9" name="Picture 8" descr="bug.jpg">
            <a:extLst>
              <a:ext uri="{FF2B5EF4-FFF2-40B4-BE49-F238E27FC236}">
                <a16:creationId xmlns:a16="http://schemas.microsoft.com/office/drawing/2014/main" id="{FC8AA557-8678-4F76-A69C-2FA4E6B4995F}"/>
              </a:ext>
            </a:extLst>
          </p:cNvPr>
          <p:cNvPicPr>
            <a:picLocks noChangeAspect="1"/>
          </p:cNvPicPr>
          <p:nvPr/>
        </p:nvPicPr>
        <p:blipFill>
          <a:blip r:embed="rId3"/>
          <a:stretch>
            <a:fillRect/>
          </a:stretch>
        </p:blipFill>
        <p:spPr>
          <a:xfrm>
            <a:off x="5635134" y="2240151"/>
            <a:ext cx="4896415" cy="3500708"/>
          </a:xfrm>
          <a:prstGeom prst="rect">
            <a:avLst/>
          </a:prstGeom>
        </p:spPr>
      </p:pic>
    </p:spTree>
    <p:extLst>
      <p:ext uri="{BB962C8B-B14F-4D97-AF65-F5344CB8AC3E}">
        <p14:creationId xmlns:p14="http://schemas.microsoft.com/office/powerpoint/2010/main" val="3268616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Ã¬nh áº£nh cÃ³ liÃªn quan">
            <a:extLst>
              <a:ext uri="{FF2B5EF4-FFF2-40B4-BE49-F238E27FC236}">
                <a16:creationId xmlns:a16="http://schemas.microsoft.com/office/drawing/2014/main" id="{9F039CEE-D2EE-4435-A2F3-0A9517316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635">
            <a:extLst>
              <a:ext uri="{FF2B5EF4-FFF2-40B4-BE49-F238E27FC236}">
                <a16:creationId xmlns:a16="http://schemas.microsoft.com/office/drawing/2014/main" id="{55AED3DF-C299-480B-86C0-B0028A4F9646}"/>
              </a:ext>
            </a:extLst>
          </p:cNvPr>
          <p:cNvSpPr/>
          <p:nvPr/>
        </p:nvSpPr>
        <p:spPr>
          <a:xfrm>
            <a:off x="754177" y="1045040"/>
            <a:ext cx="3352800" cy="452346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121900" tIns="121900" rIns="121900" bIns="121900" anchor="ctr" anchorCtr="0">
            <a:noAutofit/>
          </a:bodyPr>
          <a:lstStyle/>
          <a:p>
            <a:endParaRPr sz="2400"/>
          </a:p>
        </p:txBody>
      </p:sp>
      <p:sp>
        <p:nvSpPr>
          <p:cNvPr id="4" name="TextBox 3">
            <a:extLst>
              <a:ext uri="{FF2B5EF4-FFF2-40B4-BE49-F238E27FC236}">
                <a16:creationId xmlns:a16="http://schemas.microsoft.com/office/drawing/2014/main" id="{314A741E-07F1-4CAF-98A4-B804B4C0770F}"/>
              </a:ext>
            </a:extLst>
          </p:cNvPr>
          <p:cNvSpPr txBox="1"/>
          <p:nvPr/>
        </p:nvSpPr>
        <p:spPr>
          <a:xfrm>
            <a:off x="1058977" y="1482129"/>
            <a:ext cx="2743200"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Firewall</a:t>
            </a:r>
            <a:endParaRPr lang="en-US" sz="32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D861C35-F231-4A01-9BB0-AC9A2309F9EF}"/>
              </a:ext>
            </a:extLst>
          </p:cNvPr>
          <p:cNvSpPr/>
          <p:nvPr/>
        </p:nvSpPr>
        <p:spPr>
          <a:xfrm>
            <a:off x="1262177" y="2523609"/>
            <a:ext cx="2027286" cy="584775"/>
          </a:xfrm>
          <a:prstGeom prst="rect">
            <a:avLst/>
          </a:prstGeom>
        </p:spPr>
        <p:txBody>
          <a:bodyPr wrap="none">
            <a:spAutoFit/>
          </a:bodyPr>
          <a:lstStyle/>
          <a:p>
            <a:r>
              <a:rPr lang="en-US" sz="3200" b="1">
                <a:latin typeface="Times New Roman" panose="02020603050405020304" pitchFamily="18" charset="0"/>
                <a:cs typeface="Times New Roman" panose="02020603050405020304" pitchFamily="18" charset="0"/>
              </a:rPr>
              <a:t>/ˈfaɪə.wɔːl/</a:t>
            </a:r>
          </a:p>
        </p:txBody>
      </p:sp>
      <p:sp>
        <p:nvSpPr>
          <p:cNvPr id="6" name="TextBox 5">
            <a:extLst>
              <a:ext uri="{FF2B5EF4-FFF2-40B4-BE49-F238E27FC236}">
                <a16:creationId xmlns:a16="http://schemas.microsoft.com/office/drawing/2014/main" id="{B9644514-B32E-4ED4-8368-900A8D4669A0}"/>
              </a:ext>
            </a:extLst>
          </p:cNvPr>
          <p:cNvSpPr txBox="1"/>
          <p:nvPr/>
        </p:nvSpPr>
        <p:spPr>
          <a:xfrm>
            <a:off x="1871777" y="2015609"/>
            <a:ext cx="1422400" cy="461665"/>
          </a:xfrm>
          <a:prstGeom prst="rect">
            <a:avLst/>
          </a:prstGeom>
          <a:noFill/>
        </p:spPr>
        <p:txBody>
          <a:bodyPr wrap="square" rtlCol="0">
            <a:spAutoFit/>
          </a:bodyPr>
          <a:lstStyle/>
          <a:p>
            <a:r>
              <a:rPr lang="en-US" sz="2400" b="1">
                <a:latin typeface="Times New Roman" panose="02020603050405020304" pitchFamily="18" charset="0"/>
                <a:cs typeface="Times New Roman" pitchFamily="18" charset="0"/>
              </a:rPr>
              <a:t>( noun)</a:t>
            </a:r>
            <a:endParaRPr lang="en-US" sz="2400" b="1" dirty="0">
              <a:latin typeface="Times New Roman" panose="02020603050405020304" pitchFamily="18" charset="0"/>
              <a:cs typeface="Times New Roman" pitchFamily="18" charset="0"/>
            </a:endParaRPr>
          </a:p>
        </p:txBody>
      </p:sp>
      <p:sp>
        <p:nvSpPr>
          <p:cNvPr id="7" name="Horizontal Scroll 24">
            <a:extLst>
              <a:ext uri="{FF2B5EF4-FFF2-40B4-BE49-F238E27FC236}">
                <a16:creationId xmlns:a16="http://schemas.microsoft.com/office/drawing/2014/main" id="{CBD93578-AEA8-4AAE-B4EA-263A7E8FDC73}"/>
              </a:ext>
            </a:extLst>
          </p:cNvPr>
          <p:cNvSpPr/>
          <p:nvPr/>
        </p:nvSpPr>
        <p:spPr>
          <a:xfrm>
            <a:off x="4219021" y="793281"/>
            <a:ext cx="7112000" cy="1377696"/>
          </a:xfrm>
          <a:prstGeom prst="horizontalScrol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A firewall is a program that restricts access on a network</a:t>
            </a:r>
          </a:p>
        </p:txBody>
      </p:sp>
      <p:sp>
        <p:nvSpPr>
          <p:cNvPr id="8" name="Cloud Callout 26">
            <a:extLst>
              <a:ext uri="{FF2B5EF4-FFF2-40B4-BE49-F238E27FC236}">
                <a16:creationId xmlns:a16="http://schemas.microsoft.com/office/drawing/2014/main" id="{0C03A728-3BB8-4CD8-BA0E-BA2BF0796A73}"/>
              </a:ext>
            </a:extLst>
          </p:cNvPr>
          <p:cNvSpPr/>
          <p:nvPr/>
        </p:nvSpPr>
        <p:spPr>
          <a:xfrm>
            <a:off x="1262177" y="3234808"/>
            <a:ext cx="2438400" cy="142240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chemeClr val="bg1"/>
                </a:solidFill>
                <a:latin typeface="Times New Roman" panose="02020603050405020304" pitchFamily="18" charset="0"/>
                <a:cs typeface="Times New Roman" panose="02020603050405020304" pitchFamily="18" charset="0"/>
              </a:rPr>
              <a:t>Tường lửa</a:t>
            </a:r>
          </a:p>
        </p:txBody>
      </p:sp>
      <p:pic>
        <p:nvPicPr>
          <p:cNvPr id="9" name="Picture 8" descr="firewall.jpg">
            <a:extLst>
              <a:ext uri="{FF2B5EF4-FFF2-40B4-BE49-F238E27FC236}">
                <a16:creationId xmlns:a16="http://schemas.microsoft.com/office/drawing/2014/main" id="{1EF2E6D2-47E9-45CF-882D-172EB104F891}"/>
              </a:ext>
            </a:extLst>
          </p:cNvPr>
          <p:cNvPicPr>
            <a:picLocks noChangeAspect="1"/>
          </p:cNvPicPr>
          <p:nvPr/>
        </p:nvPicPr>
        <p:blipFill>
          <a:blip r:embed="rId3"/>
          <a:stretch>
            <a:fillRect/>
          </a:stretch>
        </p:blipFill>
        <p:spPr>
          <a:xfrm>
            <a:off x="4919777" y="2073546"/>
            <a:ext cx="5555383" cy="3744923"/>
          </a:xfrm>
          <a:prstGeom prst="rect">
            <a:avLst/>
          </a:prstGeom>
        </p:spPr>
      </p:pic>
    </p:spTree>
    <p:extLst>
      <p:ext uri="{BB962C8B-B14F-4D97-AF65-F5344CB8AC3E}">
        <p14:creationId xmlns:p14="http://schemas.microsoft.com/office/powerpoint/2010/main" val="1471960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Ã¬nh áº£nh cÃ³ liÃªn quan">
            <a:extLst>
              <a:ext uri="{FF2B5EF4-FFF2-40B4-BE49-F238E27FC236}">
                <a16:creationId xmlns:a16="http://schemas.microsoft.com/office/drawing/2014/main" id="{9F039CEE-D2EE-4435-A2F3-0A9517316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635">
            <a:extLst>
              <a:ext uri="{FF2B5EF4-FFF2-40B4-BE49-F238E27FC236}">
                <a16:creationId xmlns:a16="http://schemas.microsoft.com/office/drawing/2014/main" id="{7295A1B6-4079-43B8-AB67-A45A916CBC20}"/>
              </a:ext>
            </a:extLst>
          </p:cNvPr>
          <p:cNvSpPr/>
          <p:nvPr/>
        </p:nvSpPr>
        <p:spPr>
          <a:xfrm>
            <a:off x="886055" y="926547"/>
            <a:ext cx="3352800" cy="452346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E60163-A7EA-4211-862C-917241E18D77}"/>
              </a:ext>
            </a:extLst>
          </p:cNvPr>
          <p:cNvSpPr txBox="1"/>
          <p:nvPr/>
        </p:nvSpPr>
        <p:spPr>
          <a:xfrm>
            <a:off x="1190855" y="1363636"/>
            <a:ext cx="2743200"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Intruder</a:t>
            </a:r>
            <a:endParaRPr lang="en-US" sz="32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DD9F46A-0CC2-4247-8446-5C22EE2DBEC4}"/>
              </a:ext>
            </a:extLst>
          </p:cNvPr>
          <p:cNvSpPr/>
          <p:nvPr/>
        </p:nvSpPr>
        <p:spPr>
          <a:xfrm>
            <a:off x="1605762" y="2405116"/>
            <a:ext cx="1960793" cy="584775"/>
          </a:xfrm>
          <a:prstGeom prst="rect">
            <a:avLst/>
          </a:prstGeom>
        </p:spPr>
        <p:txBody>
          <a:bodyPr wrap="none">
            <a:spAutoFit/>
          </a:bodyPr>
          <a:lstStyle/>
          <a:p>
            <a:r>
              <a:rPr lang="en-US" sz="3200" b="1">
                <a:latin typeface="Times New Roman" panose="02020603050405020304" pitchFamily="18" charset="0"/>
                <a:cs typeface="Times New Roman" panose="02020603050405020304" pitchFamily="18" charset="0"/>
              </a:rPr>
              <a:t>/in'tru:də/</a:t>
            </a:r>
          </a:p>
        </p:txBody>
      </p:sp>
      <p:sp>
        <p:nvSpPr>
          <p:cNvPr id="6" name="TextBox 5">
            <a:extLst>
              <a:ext uri="{FF2B5EF4-FFF2-40B4-BE49-F238E27FC236}">
                <a16:creationId xmlns:a16="http://schemas.microsoft.com/office/drawing/2014/main" id="{853CFC8E-3F74-475E-AC3A-E6837C0111C3}"/>
              </a:ext>
            </a:extLst>
          </p:cNvPr>
          <p:cNvSpPr txBox="1"/>
          <p:nvPr/>
        </p:nvSpPr>
        <p:spPr>
          <a:xfrm>
            <a:off x="2003655" y="1897116"/>
            <a:ext cx="1422400" cy="461665"/>
          </a:xfrm>
          <a:prstGeom prst="rect">
            <a:avLst/>
          </a:prstGeom>
          <a:noFill/>
        </p:spPr>
        <p:txBody>
          <a:bodyPr wrap="square" rtlCol="0">
            <a:spAutoFit/>
          </a:bodyPr>
          <a:lstStyle/>
          <a:p>
            <a:r>
              <a:rPr lang="en-US" sz="2400" b="1">
                <a:latin typeface="Times New Roman" panose="02020603050405020304" pitchFamily="18" charset="0"/>
                <a:cs typeface="Times New Roman" pitchFamily="18" charset="0"/>
              </a:rPr>
              <a:t>( noun)</a:t>
            </a:r>
            <a:endParaRPr lang="en-US" sz="2400" b="1" dirty="0">
              <a:latin typeface="Times New Roman" panose="02020603050405020304" pitchFamily="18" charset="0"/>
              <a:cs typeface="Times New Roman" pitchFamily="18" charset="0"/>
            </a:endParaRPr>
          </a:p>
        </p:txBody>
      </p:sp>
      <p:sp>
        <p:nvSpPr>
          <p:cNvPr id="7" name="Horizontal Scroll 24">
            <a:extLst>
              <a:ext uri="{FF2B5EF4-FFF2-40B4-BE49-F238E27FC236}">
                <a16:creationId xmlns:a16="http://schemas.microsoft.com/office/drawing/2014/main" id="{6F340FD1-D270-4D5F-9C4E-C6FA95E7DFAE}"/>
              </a:ext>
            </a:extLst>
          </p:cNvPr>
          <p:cNvSpPr/>
          <p:nvPr/>
        </p:nvSpPr>
        <p:spPr>
          <a:xfrm>
            <a:off x="4809864" y="894521"/>
            <a:ext cx="7112000" cy="1377696"/>
          </a:xfrm>
          <a:prstGeom prst="horizontalScrol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An </a:t>
            </a:r>
            <a:r>
              <a:rPr lang="en-US" sz="2400" b="1">
                <a:latin typeface="Times New Roman" panose="02020603050405020304" pitchFamily="18" charset="0"/>
                <a:cs typeface="Times New Roman" panose="02020603050405020304" pitchFamily="18" charset="0"/>
              </a:rPr>
              <a:t>intruder </a:t>
            </a:r>
            <a:r>
              <a:rPr lang="en-US" sz="2400">
                <a:latin typeface="Times New Roman" panose="02020603050405020304" pitchFamily="18" charset="0"/>
                <a:cs typeface="Times New Roman" panose="02020603050405020304" pitchFamily="18" charset="0"/>
              </a:rPr>
              <a:t>is a person or program that attempts to access a network or computer without permission.</a:t>
            </a:r>
          </a:p>
        </p:txBody>
      </p:sp>
      <p:sp>
        <p:nvSpPr>
          <p:cNvPr id="8" name="Cloud Callout 26">
            <a:extLst>
              <a:ext uri="{FF2B5EF4-FFF2-40B4-BE49-F238E27FC236}">
                <a16:creationId xmlns:a16="http://schemas.microsoft.com/office/drawing/2014/main" id="{1F6BA782-5912-4A55-8A57-79B9A96ACB3B}"/>
              </a:ext>
            </a:extLst>
          </p:cNvPr>
          <p:cNvSpPr/>
          <p:nvPr/>
        </p:nvSpPr>
        <p:spPr>
          <a:xfrm>
            <a:off x="1394055" y="3116315"/>
            <a:ext cx="2641600" cy="142240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chemeClr val="bg1"/>
                </a:solidFill>
                <a:latin typeface="Times New Roman" panose="02020603050405020304" pitchFamily="18" charset="0"/>
                <a:cs typeface="Times New Roman" panose="02020603050405020304" pitchFamily="18" charset="0"/>
              </a:rPr>
              <a:t>Xâm nhập viên</a:t>
            </a:r>
          </a:p>
        </p:txBody>
      </p:sp>
      <p:pic>
        <p:nvPicPr>
          <p:cNvPr id="9" name="Picture 8" descr="intruder.jpg">
            <a:extLst>
              <a:ext uri="{FF2B5EF4-FFF2-40B4-BE49-F238E27FC236}">
                <a16:creationId xmlns:a16="http://schemas.microsoft.com/office/drawing/2014/main" id="{B0153B45-493D-4F82-AC7C-21ED8699B70F}"/>
              </a:ext>
            </a:extLst>
          </p:cNvPr>
          <p:cNvPicPr>
            <a:picLocks noChangeAspect="1"/>
          </p:cNvPicPr>
          <p:nvPr/>
        </p:nvPicPr>
        <p:blipFill>
          <a:blip r:embed="rId3"/>
          <a:stretch>
            <a:fillRect/>
          </a:stretch>
        </p:blipFill>
        <p:spPr>
          <a:xfrm>
            <a:off x="5725816" y="2306496"/>
            <a:ext cx="4893464" cy="3420894"/>
          </a:xfrm>
          <a:prstGeom prst="rect">
            <a:avLst/>
          </a:prstGeom>
        </p:spPr>
      </p:pic>
    </p:spTree>
    <p:extLst>
      <p:ext uri="{BB962C8B-B14F-4D97-AF65-F5344CB8AC3E}">
        <p14:creationId xmlns:p14="http://schemas.microsoft.com/office/powerpoint/2010/main" val="2420871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Ã¬nh áº£nh cÃ³ liÃªn quan">
            <a:extLst>
              <a:ext uri="{FF2B5EF4-FFF2-40B4-BE49-F238E27FC236}">
                <a16:creationId xmlns:a16="http://schemas.microsoft.com/office/drawing/2014/main" id="{9F039CEE-D2EE-4435-A2F3-0A9517316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635">
            <a:extLst>
              <a:ext uri="{FF2B5EF4-FFF2-40B4-BE49-F238E27FC236}">
                <a16:creationId xmlns:a16="http://schemas.microsoft.com/office/drawing/2014/main" id="{5EF4527C-D0DE-4628-B840-F7EE5E2FEE96}"/>
              </a:ext>
            </a:extLst>
          </p:cNvPr>
          <p:cNvSpPr/>
          <p:nvPr/>
        </p:nvSpPr>
        <p:spPr>
          <a:xfrm>
            <a:off x="563119" y="982824"/>
            <a:ext cx="3352800" cy="452346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1A930D1-6C38-4FE9-B49C-7FF96BD45168}"/>
              </a:ext>
            </a:extLst>
          </p:cNvPr>
          <p:cNvSpPr txBox="1"/>
          <p:nvPr/>
        </p:nvSpPr>
        <p:spPr>
          <a:xfrm>
            <a:off x="867919" y="1419913"/>
            <a:ext cx="2743200"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Keylogger</a:t>
            </a:r>
            <a:endParaRPr lang="en-US" sz="32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429E6DC-30A6-4476-BB61-D7B1D8CEF816}"/>
              </a:ext>
            </a:extLst>
          </p:cNvPr>
          <p:cNvSpPr/>
          <p:nvPr/>
        </p:nvSpPr>
        <p:spPr>
          <a:xfrm>
            <a:off x="1353166" y="2461393"/>
            <a:ext cx="157447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a:t>
            </a:r>
            <a:r>
              <a:rPr lang="en-US" sz="2400" b="1">
                <a:latin typeface="Times New Roman" panose="02020603050405020304" pitchFamily="18" charset="0"/>
                <a:cs typeface="Times New Roman" panose="02020603050405020304" pitchFamily="18" charset="0"/>
              </a:rPr>
              <a:t>ki:</a:t>
            </a:r>
            <a:r>
              <a:rPr lang="en-US" sz="2400">
                <a:latin typeface="Times New Roman" panose="02020603050405020304" pitchFamily="18" charset="0"/>
                <a:cs typeface="Times New Roman" panose="02020603050405020304" pitchFamily="18" charset="0"/>
              </a:rPr>
              <a:t>//</a:t>
            </a:r>
            <a:r>
              <a:rPr lang="en-US" sz="2400" b="1">
                <a:latin typeface="Times New Roman" panose="02020603050405020304" pitchFamily="18" charset="0"/>
                <a:cs typeface="Times New Roman" panose="02020603050405020304" pitchFamily="18" charset="0"/>
              </a:rPr>
              <a:t>´lɔgə</a:t>
            </a:r>
            <a:r>
              <a:rPr lang="en-US" sz="2400">
                <a:latin typeface="Times New Roman" panose="02020603050405020304" pitchFamily="18" charset="0"/>
                <a:cs typeface="Times New Roman" panose="02020603050405020304" pitchFamily="18" charset="0"/>
              </a:rPr>
              <a:t>/</a:t>
            </a:r>
            <a:r>
              <a:rPr lang="en-US" sz="2400" b="1">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BFE123F-A406-4CE9-A906-82959C276E96}"/>
              </a:ext>
            </a:extLst>
          </p:cNvPr>
          <p:cNvSpPr txBox="1"/>
          <p:nvPr/>
        </p:nvSpPr>
        <p:spPr>
          <a:xfrm>
            <a:off x="1680719" y="1953393"/>
            <a:ext cx="1422400" cy="461665"/>
          </a:xfrm>
          <a:prstGeom prst="rect">
            <a:avLst/>
          </a:prstGeom>
          <a:noFill/>
        </p:spPr>
        <p:txBody>
          <a:bodyPr wrap="square" rtlCol="0">
            <a:spAutoFit/>
          </a:bodyPr>
          <a:lstStyle/>
          <a:p>
            <a:r>
              <a:rPr lang="en-US" sz="2400" b="1">
                <a:latin typeface="Times New Roman" panose="02020603050405020304" pitchFamily="18" charset="0"/>
                <a:cs typeface="Times New Roman" pitchFamily="18" charset="0"/>
              </a:rPr>
              <a:t>( noun)</a:t>
            </a:r>
            <a:endParaRPr lang="en-US" sz="2400" b="1" dirty="0">
              <a:latin typeface="Times New Roman" panose="02020603050405020304" pitchFamily="18" charset="0"/>
              <a:cs typeface="Times New Roman" pitchFamily="18" charset="0"/>
            </a:endParaRPr>
          </a:p>
        </p:txBody>
      </p:sp>
      <p:sp>
        <p:nvSpPr>
          <p:cNvPr id="7" name="Horizontal Scroll 24">
            <a:extLst>
              <a:ext uri="{FF2B5EF4-FFF2-40B4-BE49-F238E27FC236}">
                <a16:creationId xmlns:a16="http://schemas.microsoft.com/office/drawing/2014/main" id="{636B102B-01A0-45C9-A226-591760BD8A05}"/>
              </a:ext>
            </a:extLst>
          </p:cNvPr>
          <p:cNvSpPr/>
          <p:nvPr/>
        </p:nvSpPr>
        <p:spPr>
          <a:xfrm>
            <a:off x="4423919" y="907759"/>
            <a:ext cx="7112000" cy="1377696"/>
          </a:xfrm>
          <a:prstGeom prst="horizontalScrol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A </a:t>
            </a:r>
            <a:r>
              <a:rPr lang="en-US" sz="2400" b="1">
                <a:latin typeface="Times New Roman" panose="02020603050405020304" pitchFamily="18" charset="0"/>
                <a:cs typeface="Times New Roman" panose="02020603050405020304" pitchFamily="18" charset="0"/>
              </a:rPr>
              <a:t>keylogger </a:t>
            </a:r>
            <a:r>
              <a:rPr lang="en-US" sz="2400">
                <a:latin typeface="Times New Roman" panose="02020603050405020304" pitchFamily="18" charset="0"/>
                <a:cs typeface="Times New Roman" panose="02020603050405020304" pitchFamily="18" charset="0"/>
              </a:rPr>
              <a:t>is type of trojan virus that tracks what keystrokes are entered into a computer.</a:t>
            </a:r>
          </a:p>
        </p:txBody>
      </p:sp>
      <p:sp>
        <p:nvSpPr>
          <p:cNvPr id="8" name="Cloud Callout 26">
            <a:extLst>
              <a:ext uri="{FF2B5EF4-FFF2-40B4-BE49-F238E27FC236}">
                <a16:creationId xmlns:a16="http://schemas.microsoft.com/office/drawing/2014/main" id="{FCD234D4-7CD7-4EF2-B7D6-08BE3D882397}"/>
              </a:ext>
            </a:extLst>
          </p:cNvPr>
          <p:cNvSpPr/>
          <p:nvPr/>
        </p:nvSpPr>
        <p:spPr>
          <a:xfrm>
            <a:off x="867919" y="3108960"/>
            <a:ext cx="2844800" cy="1486032"/>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Trình theo dõi thao tác bàn phím</a:t>
            </a:r>
            <a:endParaRPr lang="en-US" sz="2400" b="1">
              <a:solidFill>
                <a:schemeClr val="tx1"/>
              </a:solidFill>
              <a:latin typeface="Times New Roman" panose="02020603050405020304" pitchFamily="18" charset="0"/>
              <a:cs typeface="Times New Roman" panose="02020603050405020304" pitchFamily="18" charset="0"/>
            </a:endParaRPr>
          </a:p>
        </p:txBody>
      </p:sp>
      <p:pic>
        <p:nvPicPr>
          <p:cNvPr id="9" name="Picture 8" descr="keylogger.jpg">
            <a:extLst>
              <a:ext uri="{FF2B5EF4-FFF2-40B4-BE49-F238E27FC236}">
                <a16:creationId xmlns:a16="http://schemas.microsoft.com/office/drawing/2014/main" id="{36EF7609-2622-4680-ACE1-26DD8294FE19}"/>
              </a:ext>
            </a:extLst>
          </p:cNvPr>
          <p:cNvPicPr>
            <a:picLocks noChangeAspect="1"/>
          </p:cNvPicPr>
          <p:nvPr/>
        </p:nvPicPr>
        <p:blipFill>
          <a:blip r:embed="rId3"/>
          <a:stretch>
            <a:fillRect/>
          </a:stretch>
        </p:blipFill>
        <p:spPr>
          <a:xfrm>
            <a:off x="5148588" y="2285455"/>
            <a:ext cx="5283200" cy="3591649"/>
          </a:xfrm>
          <a:prstGeom prst="rect">
            <a:avLst/>
          </a:prstGeom>
        </p:spPr>
      </p:pic>
    </p:spTree>
    <p:extLst>
      <p:ext uri="{BB962C8B-B14F-4D97-AF65-F5344CB8AC3E}">
        <p14:creationId xmlns:p14="http://schemas.microsoft.com/office/powerpoint/2010/main" val="1232667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Ã¬nh áº£nh cÃ³ liÃªn quan">
            <a:extLst>
              <a:ext uri="{FF2B5EF4-FFF2-40B4-BE49-F238E27FC236}">
                <a16:creationId xmlns:a16="http://schemas.microsoft.com/office/drawing/2014/main" id="{9F039CEE-D2EE-4435-A2F3-0A9517316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635">
            <a:extLst>
              <a:ext uri="{FF2B5EF4-FFF2-40B4-BE49-F238E27FC236}">
                <a16:creationId xmlns:a16="http://schemas.microsoft.com/office/drawing/2014/main" id="{172CEF33-57BC-46EE-ACE1-F1BAC57D4CD9}"/>
              </a:ext>
            </a:extLst>
          </p:cNvPr>
          <p:cNvSpPr/>
          <p:nvPr/>
        </p:nvSpPr>
        <p:spPr>
          <a:xfrm>
            <a:off x="312448" y="974699"/>
            <a:ext cx="3352800" cy="452346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D0E253F-4E82-4977-9F52-F316AB972B6C}"/>
              </a:ext>
            </a:extLst>
          </p:cNvPr>
          <p:cNvSpPr txBox="1"/>
          <p:nvPr/>
        </p:nvSpPr>
        <p:spPr>
          <a:xfrm>
            <a:off x="617248" y="1411788"/>
            <a:ext cx="2743200"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Popup</a:t>
            </a:r>
            <a:endParaRPr lang="en-US" sz="32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8A9B315-E42E-47DE-BC3E-8B4DB14AC6D0}"/>
              </a:ext>
            </a:extLst>
          </p:cNvPr>
          <p:cNvSpPr/>
          <p:nvPr/>
        </p:nvSpPr>
        <p:spPr>
          <a:xfrm>
            <a:off x="1032155" y="2453268"/>
            <a:ext cx="389850" cy="584775"/>
          </a:xfrm>
          <a:prstGeom prst="rect">
            <a:avLst/>
          </a:prstGeom>
        </p:spPr>
        <p:txBody>
          <a:bodyPr wrap="none">
            <a:spAutoFit/>
          </a:bodyPr>
          <a:lstStyle/>
          <a:p>
            <a:r>
              <a:rPr lang="en-US" sz="3200" b="1">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0329D639-757B-4D79-84C2-75945C1E10EF}"/>
              </a:ext>
            </a:extLst>
          </p:cNvPr>
          <p:cNvSpPr txBox="1"/>
          <p:nvPr/>
        </p:nvSpPr>
        <p:spPr>
          <a:xfrm>
            <a:off x="1430048" y="1945268"/>
            <a:ext cx="1422400" cy="461665"/>
          </a:xfrm>
          <a:prstGeom prst="rect">
            <a:avLst/>
          </a:prstGeom>
          <a:noFill/>
        </p:spPr>
        <p:txBody>
          <a:bodyPr wrap="square" rtlCol="0">
            <a:spAutoFit/>
          </a:bodyPr>
          <a:lstStyle/>
          <a:p>
            <a:r>
              <a:rPr lang="en-US" sz="2400" b="1">
                <a:latin typeface="Times New Roman" panose="02020603050405020304" pitchFamily="18" charset="0"/>
                <a:cs typeface="Times New Roman" pitchFamily="18" charset="0"/>
              </a:rPr>
              <a:t>( noun)</a:t>
            </a:r>
            <a:endParaRPr lang="en-US" sz="2400" b="1" dirty="0">
              <a:latin typeface="Times New Roman" panose="02020603050405020304" pitchFamily="18" charset="0"/>
              <a:cs typeface="Times New Roman" pitchFamily="18" charset="0"/>
            </a:endParaRPr>
          </a:p>
        </p:txBody>
      </p:sp>
      <p:sp>
        <p:nvSpPr>
          <p:cNvPr id="7" name="Horizontal Scroll 24">
            <a:extLst>
              <a:ext uri="{FF2B5EF4-FFF2-40B4-BE49-F238E27FC236}">
                <a16:creationId xmlns:a16="http://schemas.microsoft.com/office/drawing/2014/main" id="{8B45C9AF-1C32-4C42-AD38-596FFA612480}"/>
              </a:ext>
            </a:extLst>
          </p:cNvPr>
          <p:cNvSpPr/>
          <p:nvPr/>
        </p:nvSpPr>
        <p:spPr>
          <a:xfrm>
            <a:off x="4254315" y="878494"/>
            <a:ext cx="7112000" cy="1377696"/>
          </a:xfrm>
          <a:prstGeom prst="horizontalScrol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A popup is an advertisement that suddenly appears in a new window in an Internet browser.</a:t>
            </a:r>
          </a:p>
        </p:txBody>
      </p:sp>
      <p:sp>
        <p:nvSpPr>
          <p:cNvPr id="8" name="Cloud Callout 26">
            <a:extLst>
              <a:ext uri="{FF2B5EF4-FFF2-40B4-BE49-F238E27FC236}">
                <a16:creationId xmlns:a16="http://schemas.microsoft.com/office/drawing/2014/main" id="{92C26170-2602-478E-83B0-08BDD873734A}"/>
              </a:ext>
            </a:extLst>
          </p:cNvPr>
          <p:cNvSpPr/>
          <p:nvPr/>
        </p:nvSpPr>
        <p:spPr>
          <a:xfrm>
            <a:off x="820448" y="3164467"/>
            <a:ext cx="2641600" cy="142240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chemeClr val="bg1"/>
                </a:solidFill>
                <a:latin typeface="Times New Roman" panose="02020603050405020304" pitchFamily="18" charset="0"/>
                <a:cs typeface="Times New Roman" panose="02020603050405020304" pitchFamily="18" charset="0"/>
              </a:rPr>
              <a:t>Cửa sổ quảng cáo</a:t>
            </a:r>
          </a:p>
        </p:txBody>
      </p:sp>
      <p:pic>
        <p:nvPicPr>
          <p:cNvPr id="9" name="Picture 8" descr="sample-popup-256.png">
            <a:extLst>
              <a:ext uri="{FF2B5EF4-FFF2-40B4-BE49-F238E27FC236}">
                <a16:creationId xmlns:a16="http://schemas.microsoft.com/office/drawing/2014/main" id="{9C600E19-F64C-4D49-B5A4-365DA54CD374}"/>
              </a:ext>
            </a:extLst>
          </p:cNvPr>
          <p:cNvPicPr>
            <a:picLocks noChangeAspect="1"/>
          </p:cNvPicPr>
          <p:nvPr/>
        </p:nvPicPr>
        <p:blipFill>
          <a:blip r:embed="rId3"/>
          <a:stretch>
            <a:fillRect/>
          </a:stretch>
        </p:blipFill>
        <p:spPr>
          <a:xfrm>
            <a:off x="4430719" y="2243254"/>
            <a:ext cx="6471744" cy="3397666"/>
          </a:xfrm>
          <a:prstGeom prst="rect">
            <a:avLst/>
          </a:prstGeom>
        </p:spPr>
      </p:pic>
    </p:spTree>
    <p:extLst>
      <p:ext uri="{BB962C8B-B14F-4D97-AF65-F5344CB8AC3E}">
        <p14:creationId xmlns:p14="http://schemas.microsoft.com/office/powerpoint/2010/main" val="1097648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Ã¬nh áº£nh cÃ³ liÃªn quan">
            <a:extLst>
              <a:ext uri="{FF2B5EF4-FFF2-40B4-BE49-F238E27FC236}">
                <a16:creationId xmlns:a16="http://schemas.microsoft.com/office/drawing/2014/main" id="{9F039CEE-D2EE-4435-A2F3-0A9517316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635">
            <a:extLst>
              <a:ext uri="{FF2B5EF4-FFF2-40B4-BE49-F238E27FC236}">
                <a16:creationId xmlns:a16="http://schemas.microsoft.com/office/drawing/2014/main" id="{6B78CA15-F5C5-43E2-9166-D56ECE0AD177}"/>
              </a:ext>
            </a:extLst>
          </p:cNvPr>
          <p:cNvSpPr/>
          <p:nvPr/>
        </p:nvSpPr>
        <p:spPr>
          <a:xfrm>
            <a:off x="560496" y="949961"/>
            <a:ext cx="3352800" cy="452346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F0654DB-2592-4422-80CA-8AD462A40581}"/>
              </a:ext>
            </a:extLst>
          </p:cNvPr>
          <p:cNvSpPr txBox="1"/>
          <p:nvPr/>
        </p:nvSpPr>
        <p:spPr>
          <a:xfrm>
            <a:off x="865296" y="1387050"/>
            <a:ext cx="2743200"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Protocol</a:t>
            </a:r>
            <a:endParaRPr lang="en-US" sz="32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3AB9F9D-412D-479F-86B1-BEA588978C79}"/>
              </a:ext>
            </a:extLst>
          </p:cNvPr>
          <p:cNvSpPr/>
          <p:nvPr/>
        </p:nvSpPr>
        <p:spPr>
          <a:xfrm>
            <a:off x="966897" y="2428530"/>
            <a:ext cx="2496196" cy="584775"/>
          </a:xfrm>
          <a:prstGeom prst="rect">
            <a:avLst/>
          </a:prstGeom>
        </p:spPr>
        <p:txBody>
          <a:bodyPr wrap="none">
            <a:spAutoFit/>
          </a:bodyPr>
          <a:lstStyle/>
          <a:p>
            <a:r>
              <a:rPr lang="en-US" sz="3200" b="1">
                <a:latin typeface="Times New Roman" panose="02020603050405020304" pitchFamily="18" charset="0"/>
                <a:cs typeface="Times New Roman" panose="02020603050405020304" pitchFamily="18" charset="0"/>
              </a:rPr>
              <a:t>/ˈprəʊ.tə.kɒl/</a:t>
            </a:r>
          </a:p>
        </p:txBody>
      </p:sp>
      <p:sp>
        <p:nvSpPr>
          <p:cNvPr id="6" name="TextBox 5">
            <a:extLst>
              <a:ext uri="{FF2B5EF4-FFF2-40B4-BE49-F238E27FC236}">
                <a16:creationId xmlns:a16="http://schemas.microsoft.com/office/drawing/2014/main" id="{028BE57C-A793-4F8E-BBCB-60364DB38DB9}"/>
              </a:ext>
            </a:extLst>
          </p:cNvPr>
          <p:cNvSpPr txBox="1"/>
          <p:nvPr/>
        </p:nvSpPr>
        <p:spPr>
          <a:xfrm>
            <a:off x="1678096" y="1920530"/>
            <a:ext cx="1422400" cy="461665"/>
          </a:xfrm>
          <a:prstGeom prst="rect">
            <a:avLst/>
          </a:prstGeom>
          <a:noFill/>
        </p:spPr>
        <p:txBody>
          <a:bodyPr wrap="square" rtlCol="0">
            <a:spAutoFit/>
          </a:bodyPr>
          <a:lstStyle/>
          <a:p>
            <a:r>
              <a:rPr lang="en-US" sz="2400" b="1">
                <a:latin typeface="Times New Roman" panose="02020603050405020304" pitchFamily="18" charset="0"/>
                <a:cs typeface="Times New Roman" pitchFamily="18" charset="0"/>
              </a:rPr>
              <a:t>( noun)</a:t>
            </a:r>
            <a:endParaRPr lang="en-US" sz="2400" b="1" dirty="0">
              <a:latin typeface="Times New Roman" panose="02020603050405020304" pitchFamily="18" charset="0"/>
              <a:cs typeface="Times New Roman" pitchFamily="18" charset="0"/>
            </a:endParaRPr>
          </a:p>
        </p:txBody>
      </p:sp>
      <p:sp>
        <p:nvSpPr>
          <p:cNvPr id="7" name="Horizontal Scroll 24">
            <a:extLst>
              <a:ext uri="{FF2B5EF4-FFF2-40B4-BE49-F238E27FC236}">
                <a16:creationId xmlns:a16="http://schemas.microsoft.com/office/drawing/2014/main" id="{DF4E683D-CA1F-4A92-BA24-2775B6A1D1A2}"/>
              </a:ext>
            </a:extLst>
          </p:cNvPr>
          <p:cNvSpPr/>
          <p:nvPr/>
        </p:nvSpPr>
        <p:spPr>
          <a:xfrm>
            <a:off x="4214704" y="773666"/>
            <a:ext cx="7112000" cy="1377696"/>
          </a:xfrm>
          <a:prstGeom prst="horizontalScrol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Protocol is a set of rules that must be followed for the sake of security.</a:t>
            </a:r>
          </a:p>
        </p:txBody>
      </p:sp>
      <p:sp>
        <p:nvSpPr>
          <p:cNvPr id="8" name="Cloud Callout 26">
            <a:extLst>
              <a:ext uri="{FF2B5EF4-FFF2-40B4-BE49-F238E27FC236}">
                <a16:creationId xmlns:a16="http://schemas.microsoft.com/office/drawing/2014/main" id="{BBC75EB0-D628-4F5E-9C28-026BFA318716}"/>
              </a:ext>
            </a:extLst>
          </p:cNvPr>
          <p:cNvSpPr/>
          <p:nvPr/>
        </p:nvSpPr>
        <p:spPr>
          <a:xfrm>
            <a:off x="763696" y="3139729"/>
            <a:ext cx="2946400" cy="142240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chemeClr val="bg1"/>
                </a:solidFill>
                <a:latin typeface="Times New Roman" panose="02020603050405020304" pitchFamily="18" charset="0"/>
                <a:cs typeface="Times New Roman" panose="02020603050405020304" pitchFamily="18" charset="0"/>
              </a:rPr>
              <a:t>Giao thức</a:t>
            </a:r>
          </a:p>
        </p:txBody>
      </p:sp>
      <p:pic>
        <p:nvPicPr>
          <p:cNvPr id="9" name="Picture 8" descr="internet-protocols.jpg">
            <a:extLst>
              <a:ext uri="{FF2B5EF4-FFF2-40B4-BE49-F238E27FC236}">
                <a16:creationId xmlns:a16="http://schemas.microsoft.com/office/drawing/2014/main" id="{E785C333-9566-42ED-AB0E-6FB302217804}"/>
              </a:ext>
            </a:extLst>
          </p:cNvPr>
          <p:cNvPicPr>
            <a:picLocks noChangeAspect="1"/>
          </p:cNvPicPr>
          <p:nvPr/>
        </p:nvPicPr>
        <p:blipFill>
          <a:blip r:embed="rId3"/>
          <a:stretch>
            <a:fillRect/>
          </a:stretch>
        </p:blipFill>
        <p:spPr>
          <a:xfrm>
            <a:off x="5145503" y="2151362"/>
            <a:ext cx="5558594" cy="3581811"/>
          </a:xfrm>
          <a:prstGeom prst="rect">
            <a:avLst/>
          </a:prstGeom>
        </p:spPr>
      </p:pic>
    </p:spTree>
    <p:extLst>
      <p:ext uri="{BB962C8B-B14F-4D97-AF65-F5344CB8AC3E}">
        <p14:creationId xmlns:p14="http://schemas.microsoft.com/office/powerpoint/2010/main" val="1106793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Ã¬nh áº£nh cÃ³ liÃªn quan">
            <a:extLst>
              <a:ext uri="{FF2B5EF4-FFF2-40B4-BE49-F238E27FC236}">
                <a16:creationId xmlns:a16="http://schemas.microsoft.com/office/drawing/2014/main" id="{DBED5D4E-8FC4-470E-8CDF-35B8DEB78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635">
            <a:extLst>
              <a:ext uri="{FF2B5EF4-FFF2-40B4-BE49-F238E27FC236}">
                <a16:creationId xmlns:a16="http://schemas.microsoft.com/office/drawing/2014/main" id="{D564686C-4924-452F-BD77-C52469D138DF}"/>
              </a:ext>
            </a:extLst>
          </p:cNvPr>
          <p:cNvSpPr/>
          <p:nvPr/>
        </p:nvSpPr>
        <p:spPr>
          <a:xfrm>
            <a:off x="661077" y="1061271"/>
            <a:ext cx="3352800" cy="452346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DE8F953-1DB9-4CD1-AFE7-935C3272751D}"/>
              </a:ext>
            </a:extLst>
          </p:cNvPr>
          <p:cNvSpPr txBox="1"/>
          <p:nvPr/>
        </p:nvSpPr>
        <p:spPr>
          <a:xfrm>
            <a:off x="965877" y="1498360"/>
            <a:ext cx="2743200"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Security</a:t>
            </a:r>
            <a:endParaRPr lang="en-US" sz="32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94AA7C2-EE2C-4A4B-AC9A-183DB17EF9E9}"/>
              </a:ext>
            </a:extLst>
          </p:cNvPr>
          <p:cNvSpPr/>
          <p:nvPr/>
        </p:nvSpPr>
        <p:spPr>
          <a:xfrm>
            <a:off x="1366968" y="2539840"/>
            <a:ext cx="2121093" cy="584775"/>
          </a:xfrm>
          <a:prstGeom prst="rect">
            <a:avLst/>
          </a:prstGeom>
        </p:spPr>
        <p:txBody>
          <a:bodyPr wrap="none">
            <a:spAutoFit/>
          </a:bodyPr>
          <a:lstStyle/>
          <a:p>
            <a:r>
              <a:rPr lang="en-US" sz="3200" b="1">
                <a:latin typeface="Times New Roman" panose="02020603050405020304" pitchFamily="18" charset="0"/>
                <a:cs typeface="Times New Roman" panose="02020603050405020304" pitchFamily="18" charset="0"/>
              </a:rPr>
              <a:t>/si'kjuəriti/</a:t>
            </a:r>
          </a:p>
        </p:txBody>
      </p:sp>
      <p:sp>
        <p:nvSpPr>
          <p:cNvPr id="6" name="TextBox 5">
            <a:extLst>
              <a:ext uri="{FF2B5EF4-FFF2-40B4-BE49-F238E27FC236}">
                <a16:creationId xmlns:a16="http://schemas.microsoft.com/office/drawing/2014/main" id="{B88D5F59-E4B4-41E1-B560-F65137AF5558}"/>
              </a:ext>
            </a:extLst>
          </p:cNvPr>
          <p:cNvSpPr txBox="1"/>
          <p:nvPr/>
        </p:nvSpPr>
        <p:spPr>
          <a:xfrm>
            <a:off x="1778677" y="2031840"/>
            <a:ext cx="1422400" cy="461665"/>
          </a:xfrm>
          <a:prstGeom prst="rect">
            <a:avLst/>
          </a:prstGeom>
          <a:noFill/>
        </p:spPr>
        <p:txBody>
          <a:bodyPr wrap="square" rtlCol="0">
            <a:spAutoFit/>
          </a:bodyPr>
          <a:lstStyle/>
          <a:p>
            <a:r>
              <a:rPr lang="en-US" sz="2400" b="1">
                <a:latin typeface="Times New Roman" panose="02020603050405020304" pitchFamily="18" charset="0"/>
                <a:cs typeface="Times New Roman" pitchFamily="18" charset="0"/>
              </a:rPr>
              <a:t>( noun)</a:t>
            </a:r>
            <a:endParaRPr lang="en-US" sz="2400" b="1" dirty="0">
              <a:latin typeface="Times New Roman" panose="02020603050405020304" pitchFamily="18" charset="0"/>
              <a:cs typeface="Times New Roman" pitchFamily="18" charset="0"/>
            </a:endParaRPr>
          </a:p>
        </p:txBody>
      </p:sp>
      <p:sp>
        <p:nvSpPr>
          <p:cNvPr id="7" name="Horizontal Scroll 24">
            <a:extLst>
              <a:ext uri="{FF2B5EF4-FFF2-40B4-BE49-F238E27FC236}">
                <a16:creationId xmlns:a16="http://schemas.microsoft.com/office/drawing/2014/main" id="{1C174CD6-3302-4A4D-A4C8-E24849BD2C31}"/>
              </a:ext>
            </a:extLst>
          </p:cNvPr>
          <p:cNvSpPr/>
          <p:nvPr/>
        </p:nvSpPr>
        <p:spPr>
          <a:xfrm>
            <a:off x="4281634" y="850180"/>
            <a:ext cx="7112000" cy="1377696"/>
          </a:xfrm>
          <a:prstGeom prst="horizontalScrol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Security </a:t>
            </a:r>
            <a:r>
              <a:rPr lang="en-US" sz="2400">
                <a:latin typeface="Times New Roman" panose="02020603050405020304" pitchFamily="18" charset="0"/>
                <a:cs typeface="Times New Roman" panose="02020603050405020304" pitchFamily="18" charset="0"/>
              </a:rPr>
              <a:t>is a the state of being safe from attack.</a:t>
            </a:r>
          </a:p>
        </p:txBody>
      </p:sp>
      <p:sp>
        <p:nvSpPr>
          <p:cNvPr id="8" name="Cloud Callout 26">
            <a:extLst>
              <a:ext uri="{FF2B5EF4-FFF2-40B4-BE49-F238E27FC236}">
                <a16:creationId xmlns:a16="http://schemas.microsoft.com/office/drawing/2014/main" id="{F55A2103-D5C1-4F20-AB22-BF462EC5A9C5}"/>
              </a:ext>
            </a:extLst>
          </p:cNvPr>
          <p:cNvSpPr/>
          <p:nvPr/>
        </p:nvSpPr>
        <p:spPr>
          <a:xfrm>
            <a:off x="864277" y="3251039"/>
            <a:ext cx="2946400" cy="142240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chemeClr val="bg1"/>
                </a:solidFill>
                <a:latin typeface="Times New Roman" panose="02020603050405020304" pitchFamily="18" charset="0"/>
                <a:cs typeface="Times New Roman" panose="02020603050405020304" pitchFamily="18" charset="0"/>
              </a:rPr>
              <a:t>Bảo mật an toàn</a:t>
            </a:r>
          </a:p>
        </p:txBody>
      </p:sp>
      <p:pic>
        <p:nvPicPr>
          <p:cNvPr id="9" name="Picture 8" descr="computer-security-info.jpg">
            <a:extLst>
              <a:ext uri="{FF2B5EF4-FFF2-40B4-BE49-F238E27FC236}">
                <a16:creationId xmlns:a16="http://schemas.microsoft.com/office/drawing/2014/main" id="{F27A48F5-2ECC-464F-BAEB-C5AFE0E3DAD4}"/>
              </a:ext>
            </a:extLst>
          </p:cNvPr>
          <p:cNvPicPr>
            <a:picLocks noChangeAspect="1"/>
          </p:cNvPicPr>
          <p:nvPr/>
        </p:nvPicPr>
        <p:blipFill>
          <a:blip r:embed="rId3"/>
          <a:stretch>
            <a:fillRect/>
          </a:stretch>
        </p:blipFill>
        <p:spPr>
          <a:xfrm>
            <a:off x="5078707" y="2267417"/>
            <a:ext cx="5765800" cy="3365499"/>
          </a:xfrm>
          <a:prstGeom prst="rect">
            <a:avLst/>
          </a:prstGeom>
        </p:spPr>
      </p:pic>
    </p:spTree>
    <p:extLst>
      <p:ext uri="{BB962C8B-B14F-4D97-AF65-F5344CB8AC3E}">
        <p14:creationId xmlns:p14="http://schemas.microsoft.com/office/powerpoint/2010/main" val="263499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86D69-55A7-4E60-B4F5-45BB996E4618}"/>
              </a:ext>
            </a:extLst>
          </p:cNvPr>
          <p:cNvPicPr>
            <a:picLocks noChangeAspect="1"/>
          </p:cNvPicPr>
          <p:nvPr/>
        </p:nvPicPr>
        <p:blipFill>
          <a:blip r:embed="rId2"/>
          <a:stretch>
            <a:fillRect/>
          </a:stretch>
        </p:blipFill>
        <p:spPr>
          <a:xfrm>
            <a:off x="-1" y="0"/>
            <a:ext cx="12192001" cy="6858000"/>
          </a:xfrm>
          <a:prstGeom prst="rect">
            <a:avLst/>
          </a:prstGeom>
        </p:spPr>
      </p:pic>
      <p:sp>
        <p:nvSpPr>
          <p:cNvPr id="4" name="TextBox 3">
            <a:extLst>
              <a:ext uri="{FF2B5EF4-FFF2-40B4-BE49-F238E27FC236}">
                <a16:creationId xmlns:a16="http://schemas.microsoft.com/office/drawing/2014/main" id="{3FF5B670-704F-4F2A-95D0-7A4F72E09988}"/>
              </a:ext>
            </a:extLst>
          </p:cNvPr>
          <p:cNvSpPr txBox="1"/>
          <p:nvPr/>
        </p:nvSpPr>
        <p:spPr>
          <a:xfrm>
            <a:off x="3273363" y="928467"/>
            <a:ext cx="5384807" cy="3154710"/>
          </a:xfrm>
          <a:prstGeom prst="rect">
            <a:avLst/>
          </a:prstGeom>
          <a:noFill/>
        </p:spPr>
        <p:txBody>
          <a:bodyPr wrap="none" rtlCol="0">
            <a:spAutoFit/>
          </a:bodyPr>
          <a:lstStyle/>
          <a:p>
            <a:r>
              <a:rPr lang="en-US" sz="19900" b="1">
                <a:solidFill>
                  <a:schemeClr val="bg1"/>
                </a:solidFill>
                <a:latin typeface=".VnFree" panose="020B7200000000000000" pitchFamily="34" charset="0"/>
              </a:rPr>
              <a:t>Reading</a:t>
            </a:r>
          </a:p>
        </p:txBody>
      </p:sp>
    </p:spTree>
    <p:extLst>
      <p:ext uri="{BB962C8B-B14F-4D97-AF65-F5344CB8AC3E}">
        <p14:creationId xmlns:p14="http://schemas.microsoft.com/office/powerpoint/2010/main" val="1754031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Ã¬nh áº£nh cÃ³ liÃªn quan">
            <a:extLst>
              <a:ext uri="{FF2B5EF4-FFF2-40B4-BE49-F238E27FC236}">
                <a16:creationId xmlns:a16="http://schemas.microsoft.com/office/drawing/2014/main" id="{1D3E4368-5293-4671-B737-4137318E2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7231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3F1C9A-56A7-4EF0-8D8B-F12009820300}"/>
              </a:ext>
            </a:extLst>
          </p:cNvPr>
          <p:cNvSpPr txBox="1"/>
          <p:nvPr/>
        </p:nvSpPr>
        <p:spPr>
          <a:xfrm>
            <a:off x="1495864" y="56269"/>
            <a:ext cx="9622301" cy="6744988"/>
          </a:xfrm>
          <a:prstGeom prst="rect">
            <a:avLst/>
          </a:prstGeom>
          <a:noFill/>
        </p:spPr>
        <p:txBody>
          <a:bodyPr wrap="square" rtlCol="0">
            <a:spAutoFit/>
          </a:bodyPr>
          <a:lstStyle/>
          <a:p>
            <a:pPr>
              <a:lnSpc>
                <a:spcPct val="150000"/>
              </a:lnSpc>
            </a:pPr>
            <a:r>
              <a:rPr lang="en-US" sz="1300">
                <a:latin typeface="Times New Roman" panose="02020603050405020304" pitchFamily="18" charset="0"/>
                <a:cs typeface="Times New Roman" panose="02020603050405020304" pitchFamily="18" charset="0"/>
              </a:rPr>
              <a:t>From: jared.greene@harper.com</a:t>
            </a:r>
            <a:br>
              <a:rPr lang="en-US" sz="1300">
                <a:latin typeface="Times New Roman" panose="02020603050405020304" pitchFamily="18" charset="0"/>
                <a:cs typeface="Times New Roman" panose="02020603050405020304" pitchFamily="18" charset="0"/>
              </a:rPr>
            </a:br>
            <a:r>
              <a:rPr lang="en-US" sz="1300">
                <a:latin typeface="Times New Roman" panose="02020603050405020304" pitchFamily="18" charset="0"/>
                <a:cs typeface="Times New Roman" panose="02020603050405020304" pitchFamily="18" charset="0"/>
              </a:rPr>
              <a:t>To: allstaff@harper.com</a:t>
            </a:r>
            <a:br>
              <a:rPr lang="en-US" sz="1500">
                <a:latin typeface="Times New Roman" panose="02020603050405020304" pitchFamily="18" charset="0"/>
                <a:cs typeface="Times New Roman" panose="02020603050405020304" pitchFamily="18" charset="0"/>
              </a:rPr>
            </a:br>
            <a:r>
              <a:rPr lang="en-US" sz="1500">
                <a:latin typeface="Times New Roman" panose="02020603050405020304" pitchFamily="18" charset="0"/>
                <a:cs typeface="Times New Roman" panose="02020603050405020304" pitchFamily="18" charset="0"/>
              </a:rPr>
              <a:t>Dear Harper Company Staff,</a:t>
            </a:r>
            <a:br>
              <a:rPr lang="en-US" sz="1500">
                <a:latin typeface="Times New Roman" panose="02020603050405020304" pitchFamily="18" charset="0"/>
                <a:cs typeface="Times New Roman" panose="02020603050405020304" pitchFamily="18" charset="0"/>
              </a:rPr>
            </a:br>
            <a:r>
              <a:rPr lang="en-US" sz="1500">
                <a:latin typeface="Times New Roman" panose="02020603050405020304" pitchFamily="18" charset="0"/>
                <a:cs typeface="Times New Roman" panose="02020603050405020304" pitchFamily="18" charset="0"/>
              </a:rPr>
              <a:t>By now, you are all aware of the recent </a:t>
            </a:r>
            <a:r>
              <a:rPr lang="en-US" sz="1500" b="1">
                <a:latin typeface="Times New Roman" panose="02020603050405020304" pitchFamily="18" charset="0"/>
                <a:cs typeface="Times New Roman" panose="02020603050405020304" pitchFamily="18" charset="0"/>
              </a:rPr>
              <a:t>security </a:t>
            </a:r>
            <a:r>
              <a:rPr lang="en-US" sz="1500">
                <a:latin typeface="Times New Roman" panose="02020603050405020304" pitchFamily="18" charset="0"/>
                <a:cs typeface="Times New Roman" panose="02020603050405020304" pitchFamily="18" charset="0"/>
              </a:rPr>
              <a:t>breach. The IT department has traced it to a </a:t>
            </a:r>
            <a:r>
              <a:rPr lang="en-US" sz="1500" b="1">
                <a:latin typeface="Times New Roman" panose="02020603050405020304" pitchFamily="18" charset="0"/>
                <a:cs typeface="Times New Roman" panose="02020603050405020304" pitchFamily="18" charset="0"/>
              </a:rPr>
              <a:t>bug </a:t>
            </a:r>
            <a:r>
              <a:rPr lang="en-US" sz="1500">
                <a:latin typeface="Times New Roman" panose="02020603050405020304" pitchFamily="18" charset="0"/>
                <a:cs typeface="Times New Roman" panose="02020603050405020304" pitchFamily="18" charset="0"/>
              </a:rPr>
              <a:t>in our browsers. This bug created an unwanted </a:t>
            </a:r>
            <a:r>
              <a:rPr lang="en-US" sz="1500" b="1">
                <a:latin typeface="Times New Roman" panose="02020603050405020304" pitchFamily="18" charset="0"/>
                <a:cs typeface="Times New Roman" panose="02020603050405020304" pitchFamily="18" charset="0"/>
              </a:rPr>
              <a:t>backdoor </a:t>
            </a:r>
            <a:r>
              <a:rPr lang="en-US" sz="1500">
                <a:latin typeface="Times New Roman" panose="02020603050405020304" pitchFamily="18" charset="0"/>
                <a:cs typeface="Times New Roman" panose="02020603050405020304" pitchFamily="18" charset="0"/>
              </a:rPr>
              <a:t>in the network, allowing </a:t>
            </a:r>
            <a:r>
              <a:rPr lang="en-US" sz="1500" b="1">
                <a:latin typeface="Times New Roman" panose="02020603050405020304" pitchFamily="18" charset="0"/>
                <a:cs typeface="Times New Roman" panose="02020603050405020304" pitchFamily="18" charset="0"/>
              </a:rPr>
              <a:t>intruders </a:t>
            </a:r>
            <a:r>
              <a:rPr lang="en-US" sz="1500">
                <a:latin typeface="Times New Roman" panose="02020603050405020304" pitchFamily="18" charset="0"/>
                <a:cs typeface="Times New Roman" panose="02020603050405020304" pitchFamily="18" charset="0"/>
              </a:rPr>
              <a:t>in. They installed </a:t>
            </a:r>
            <a:r>
              <a:rPr lang="en-US" sz="1500" b="1">
                <a:latin typeface="Times New Roman" panose="02020603050405020304" pitchFamily="18" charset="0"/>
                <a:cs typeface="Times New Roman" panose="02020603050405020304" pitchFamily="18" charset="0"/>
              </a:rPr>
              <a:t>keyloggers </a:t>
            </a:r>
            <a:r>
              <a:rPr lang="en-US" sz="1500">
                <a:latin typeface="Times New Roman" panose="02020603050405020304" pitchFamily="18" charset="0"/>
                <a:cs typeface="Times New Roman" panose="02020603050405020304" pitchFamily="18" charset="0"/>
              </a:rPr>
              <a:t>that track our passwords. The IT department removed the keyloggers, and the software supplier is releasing a </a:t>
            </a:r>
            <a:r>
              <a:rPr lang="en-US" sz="1500" b="1">
                <a:latin typeface="Times New Roman" panose="02020603050405020304" pitchFamily="18" charset="0"/>
                <a:cs typeface="Times New Roman" panose="02020603050405020304" pitchFamily="18" charset="0"/>
              </a:rPr>
              <a:t>patch </a:t>
            </a:r>
            <a:r>
              <a:rPr lang="en-US" sz="1500">
                <a:latin typeface="Times New Roman" panose="02020603050405020304" pitchFamily="18" charset="0"/>
                <a:cs typeface="Times New Roman" panose="02020603050405020304" pitchFamily="18" charset="0"/>
              </a:rPr>
              <a:t>that will fix this error. We will inform you when this patch becomes available. </a:t>
            </a:r>
          </a:p>
          <a:p>
            <a:pPr>
              <a:lnSpc>
                <a:spcPct val="150000"/>
              </a:lnSpc>
            </a:pPr>
            <a:r>
              <a:rPr lang="en-US" sz="1500">
                <a:latin typeface="Times New Roman" panose="02020603050405020304" pitchFamily="18" charset="0"/>
                <a:cs typeface="Times New Roman" panose="02020603050405020304" pitchFamily="18" charset="0"/>
              </a:rPr>
              <a:t>However, this provides a good opportunity to remind you of the measures we must take to make our network safer. Remember, you must keep the </a:t>
            </a:r>
            <a:r>
              <a:rPr lang="en-US" sz="1500" b="1">
                <a:latin typeface="Times New Roman" panose="02020603050405020304" pitchFamily="18" charset="0"/>
                <a:cs typeface="Times New Roman" panose="02020603050405020304" pitchFamily="18" charset="0"/>
              </a:rPr>
              <a:t>firewall </a:t>
            </a:r>
            <a:r>
              <a:rPr lang="en-US" sz="1500">
                <a:latin typeface="Times New Roman" panose="02020603050405020304" pitchFamily="18" charset="0"/>
                <a:cs typeface="Times New Roman" panose="02020603050405020304" pitchFamily="18" charset="0"/>
              </a:rPr>
              <a:t>settings as strict as possible on your computer. This prevents </a:t>
            </a:r>
            <a:r>
              <a:rPr lang="en-US" sz="1500" b="1">
                <a:latin typeface="Times New Roman" panose="02020603050405020304" pitchFamily="18" charset="0"/>
                <a:cs typeface="Times New Roman" panose="02020603050405020304" pitchFamily="18" charset="0"/>
              </a:rPr>
              <a:t>attacks </a:t>
            </a:r>
            <a:r>
              <a:rPr lang="en-US" sz="1500">
                <a:latin typeface="Times New Roman" panose="02020603050405020304" pitchFamily="18" charset="0"/>
                <a:cs typeface="Times New Roman" panose="02020603050405020304" pitchFamily="18" charset="0"/>
              </a:rPr>
              <a:t>from hackers and keeps certain types of malware out of the system. </a:t>
            </a:r>
          </a:p>
          <a:p>
            <a:pPr>
              <a:lnSpc>
                <a:spcPct val="150000"/>
              </a:lnSpc>
            </a:pPr>
            <a:r>
              <a:rPr lang="en-US" sz="1500">
                <a:latin typeface="Times New Roman" panose="02020603050405020304" pitchFamily="18" charset="0"/>
                <a:cs typeface="Times New Roman" panose="02020603050405020304" pitchFamily="18" charset="0"/>
              </a:rPr>
              <a:t>Be cautious when downloading files. Perform a virus scan on every email attachment. Also, enable your browsers to block </a:t>
            </a:r>
            <a:r>
              <a:rPr lang="en-US" sz="1500" b="1">
                <a:latin typeface="Times New Roman" panose="02020603050405020304" pitchFamily="18" charset="0"/>
                <a:cs typeface="Times New Roman" panose="02020603050405020304" pitchFamily="18" charset="0"/>
              </a:rPr>
              <a:t>popups. </a:t>
            </a:r>
            <a:r>
              <a:rPr lang="en-US" sz="1500">
                <a:latin typeface="Times New Roman" panose="02020603050405020304" pitchFamily="18" charset="0"/>
                <a:cs typeface="Times New Roman" panose="02020603050405020304" pitchFamily="18" charset="0"/>
              </a:rPr>
              <a:t>Otherwise, spyware can get on to your computer. </a:t>
            </a:r>
          </a:p>
          <a:p>
            <a:pPr>
              <a:lnSpc>
                <a:spcPct val="150000"/>
              </a:lnSpc>
            </a:pPr>
            <a:r>
              <a:rPr lang="en-US" sz="1500">
                <a:latin typeface="Times New Roman" panose="02020603050405020304" pitchFamily="18" charset="0"/>
                <a:cs typeface="Times New Roman" panose="02020603050405020304" pitchFamily="18" charset="0"/>
              </a:rPr>
              <a:t>Only download company-approved programs to your computer. Unauthorized programs may contain Trojans that can do irreversible damage to our system. Please consult the IT department for a list of </a:t>
            </a:r>
            <a:r>
              <a:rPr lang="en-US" sz="1500" b="1">
                <a:latin typeface="Times New Roman" panose="02020603050405020304" pitchFamily="18" charset="0"/>
                <a:cs typeface="Times New Roman" panose="02020603050405020304" pitchFamily="18" charset="0"/>
              </a:rPr>
              <a:t>authenticated </a:t>
            </a:r>
            <a:r>
              <a:rPr lang="en-US" sz="1500">
                <a:latin typeface="Times New Roman" panose="02020603050405020304" pitchFamily="18" charset="0"/>
                <a:cs typeface="Times New Roman" panose="02020603050405020304" pitchFamily="18" charset="0"/>
              </a:rPr>
              <a:t>programs. </a:t>
            </a:r>
          </a:p>
          <a:p>
            <a:pPr>
              <a:lnSpc>
                <a:spcPct val="150000"/>
              </a:lnSpc>
            </a:pPr>
            <a:r>
              <a:rPr lang="en-US" sz="1500">
                <a:latin typeface="Times New Roman" panose="02020603050405020304" pitchFamily="18" charset="0"/>
                <a:cs typeface="Times New Roman" panose="02020603050405020304" pitchFamily="18" charset="0"/>
              </a:rPr>
              <a:t>In addition, we will review our </a:t>
            </a:r>
            <a:r>
              <a:rPr lang="en-US" sz="1500" b="1">
                <a:latin typeface="Times New Roman" panose="02020603050405020304" pitchFamily="18" charset="0"/>
                <a:cs typeface="Times New Roman" panose="02020603050405020304" pitchFamily="18" charset="0"/>
              </a:rPr>
              <a:t>audit logs </a:t>
            </a:r>
            <a:r>
              <a:rPr lang="en-US" sz="1500">
                <a:latin typeface="Times New Roman" panose="02020603050405020304" pitchFamily="18" charset="0"/>
                <a:cs typeface="Times New Roman" panose="02020603050405020304" pitchFamily="18" charset="0"/>
              </a:rPr>
              <a:t>from now on. This is to make sure no one violates security </a:t>
            </a:r>
            <a:r>
              <a:rPr lang="en-US" sz="1500" b="1">
                <a:latin typeface="Times New Roman" panose="02020603050405020304" pitchFamily="18" charset="0"/>
                <a:cs typeface="Times New Roman" panose="02020603050405020304" pitchFamily="18" charset="0"/>
              </a:rPr>
              <a:t>protocol. </a:t>
            </a:r>
            <a:r>
              <a:rPr lang="en-US" sz="1500">
                <a:latin typeface="Times New Roman" panose="02020603050405020304" pitchFamily="18" charset="0"/>
                <a:cs typeface="Times New Roman" panose="02020603050405020304" pitchFamily="18" charset="0"/>
              </a:rPr>
              <a:t>Employees violating protocol will receive disciplinary action.</a:t>
            </a:r>
            <a:br>
              <a:rPr lang="en-US" sz="1500">
                <a:latin typeface="Times New Roman" panose="02020603050405020304" pitchFamily="18" charset="0"/>
                <a:cs typeface="Times New Roman" panose="02020603050405020304" pitchFamily="18" charset="0"/>
              </a:rPr>
            </a:br>
            <a:r>
              <a:rPr lang="en-US" sz="1300">
                <a:latin typeface="Times New Roman" panose="02020603050405020304" pitchFamily="18" charset="0"/>
                <a:cs typeface="Times New Roman" panose="02020603050405020304" pitchFamily="18" charset="0"/>
              </a:rPr>
              <a:t>Jared Greene</a:t>
            </a:r>
            <a:br>
              <a:rPr lang="en-US" sz="1300">
                <a:latin typeface="Times New Roman" panose="02020603050405020304" pitchFamily="18" charset="0"/>
                <a:cs typeface="Times New Roman" panose="02020603050405020304" pitchFamily="18" charset="0"/>
              </a:rPr>
            </a:br>
            <a:r>
              <a:rPr lang="en-US" sz="1300">
                <a:latin typeface="Times New Roman" panose="02020603050405020304" pitchFamily="18" charset="0"/>
                <a:cs typeface="Times New Roman" panose="02020603050405020304" pitchFamily="18" charset="0"/>
              </a:rPr>
              <a:t>Manager,</a:t>
            </a:r>
            <a:br>
              <a:rPr lang="en-US" sz="1300">
                <a:latin typeface="Times New Roman" panose="02020603050405020304" pitchFamily="18" charset="0"/>
                <a:cs typeface="Times New Roman" panose="02020603050405020304" pitchFamily="18" charset="0"/>
              </a:rPr>
            </a:br>
            <a:r>
              <a:rPr lang="en-US" sz="1300">
                <a:latin typeface="Times New Roman" panose="02020603050405020304" pitchFamily="18" charset="0"/>
                <a:cs typeface="Times New Roman" panose="02020603050405020304" pitchFamily="18" charset="0"/>
              </a:rPr>
              <a:t>Harper Company </a:t>
            </a:r>
            <a:br>
              <a:rPr lang="en-US" sz="1500">
                <a:latin typeface="Times New Roman" panose="02020603050405020304" pitchFamily="18" charset="0"/>
                <a:cs typeface="Times New Roman" panose="02020603050405020304" pitchFamily="18" charset="0"/>
              </a:rPr>
            </a:br>
            <a:endParaRPr lang="en-US" sz="15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74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67D111-FD33-4C97-A313-C05FD0409D06}"/>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3E76D09A-23A3-45A2-9E1A-143234D97673}"/>
              </a:ext>
            </a:extLst>
          </p:cNvPr>
          <p:cNvSpPr txBox="1"/>
          <p:nvPr/>
        </p:nvSpPr>
        <p:spPr>
          <a:xfrm>
            <a:off x="2720455" y="1786598"/>
            <a:ext cx="7788111" cy="2646878"/>
          </a:xfrm>
          <a:prstGeom prst="rect">
            <a:avLst/>
          </a:prstGeom>
          <a:noFill/>
        </p:spPr>
        <p:txBody>
          <a:bodyPr wrap="square" rtlCol="0">
            <a:spAutoFit/>
          </a:bodyPr>
          <a:lstStyle/>
          <a:p>
            <a:r>
              <a:rPr lang="en-US" sz="16600" b="1">
                <a:solidFill>
                  <a:schemeClr val="bg1"/>
                </a:solidFill>
                <a:effectLst>
                  <a:outerShdw blurRad="38100" dist="38100" dir="2700000" algn="tl">
                    <a:srgbClr val="000000">
                      <a:alpha val="43137"/>
                    </a:srgbClr>
                  </a:outerShdw>
                </a:effectLst>
                <a:latin typeface=".VnFree" panose="020B7200000000000000" pitchFamily="34" charset="0"/>
                <a:cs typeface="Times New Roman" panose="02020603050405020304" pitchFamily="18" charset="0"/>
              </a:rPr>
              <a:t>Warm up!!!</a:t>
            </a:r>
          </a:p>
        </p:txBody>
      </p:sp>
    </p:spTree>
    <p:extLst>
      <p:ext uri="{BB962C8B-B14F-4D97-AF65-F5344CB8AC3E}">
        <p14:creationId xmlns:p14="http://schemas.microsoft.com/office/powerpoint/2010/main" val="1409864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764622-286C-4D94-A583-B0A1B8BACF3B}"/>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B1E27482-87B8-4F74-AD28-9ED48513CBCD}"/>
              </a:ext>
            </a:extLst>
          </p:cNvPr>
          <p:cNvSpPr txBox="1"/>
          <p:nvPr/>
        </p:nvSpPr>
        <p:spPr>
          <a:xfrm>
            <a:off x="582526" y="669171"/>
            <a:ext cx="11609474" cy="523220"/>
          </a:xfrm>
          <a:prstGeom prst="rect">
            <a:avLst/>
          </a:prstGeom>
          <a:noFill/>
        </p:spPr>
        <p:txBody>
          <a:bodyPr wrap="square" rtlCol="0">
            <a:spAutoFit/>
          </a:bodyPr>
          <a:lstStyle/>
          <a:p>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Read the email about safety measures. Then, choose the correct answers.</a:t>
            </a:r>
            <a:endParaRPr lang="en-US" sz="2800"/>
          </a:p>
        </p:txBody>
      </p:sp>
      <p:sp>
        <p:nvSpPr>
          <p:cNvPr id="9" name="TextBox 8">
            <a:extLst>
              <a:ext uri="{FF2B5EF4-FFF2-40B4-BE49-F238E27FC236}">
                <a16:creationId xmlns:a16="http://schemas.microsoft.com/office/drawing/2014/main" id="{B4597060-4CF1-4BF0-A1B5-15241D262D32}"/>
              </a:ext>
            </a:extLst>
          </p:cNvPr>
          <p:cNvSpPr txBox="1"/>
          <p:nvPr/>
        </p:nvSpPr>
        <p:spPr>
          <a:xfrm>
            <a:off x="861757" y="1304935"/>
            <a:ext cx="10747717" cy="4670473"/>
          </a:xfrm>
          <a:prstGeom prst="rect">
            <a:avLst/>
          </a:prstGeom>
          <a:noFill/>
        </p:spPr>
        <p:txBody>
          <a:bodyPr wrap="square" numCol="2" rtlCol="0">
            <a:spAutoFit/>
          </a:bodyPr>
          <a:lstStyle/>
          <a:p>
            <a:pPr>
              <a:lnSpc>
                <a:spcPct val="150000"/>
              </a:lnSpc>
            </a:pPr>
            <a:r>
              <a:rPr lang="en-US" b="1">
                <a:latin typeface="Times New Roman" panose="02020603050405020304" pitchFamily="18" charset="0"/>
                <a:cs typeface="Times New Roman" panose="02020603050405020304" pitchFamily="18" charset="0"/>
              </a:rPr>
              <a:t>1 What is the email mainly about?</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A    </a:t>
            </a:r>
            <a:r>
              <a:rPr lang="en-US">
                <a:latin typeface="Times New Roman" panose="02020603050405020304" pitchFamily="18" charset="0"/>
                <a:cs typeface="Times New Roman" panose="02020603050405020304" pitchFamily="18" charset="0"/>
              </a:rPr>
              <a:t>improving security at the company</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B    </a:t>
            </a:r>
            <a:r>
              <a:rPr lang="en-US">
                <a:latin typeface="Times New Roman" panose="02020603050405020304" pitchFamily="18" charset="0"/>
                <a:cs typeface="Times New Roman" panose="02020603050405020304" pitchFamily="18" charset="0"/>
              </a:rPr>
              <a:t>detecting keylogger programs</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C    </a:t>
            </a:r>
            <a:r>
              <a:rPr lang="en-US">
                <a:latin typeface="Times New Roman" panose="02020603050405020304" pitchFamily="18" charset="0"/>
                <a:cs typeface="Times New Roman" panose="02020603050405020304" pitchFamily="18" charset="0"/>
              </a:rPr>
              <a:t>installing a patch on a web browser</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D    </a:t>
            </a:r>
            <a:r>
              <a:rPr lang="en-US">
                <a:latin typeface="Times New Roman" panose="02020603050405020304" pitchFamily="18" charset="0"/>
                <a:cs typeface="Times New Roman" panose="02020603050405020304" pitchFamily="18" charset="0"/>
              </a:rPr>
              <a:t>punishing employees for violating security</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protocol</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2 The company will monitor employees by ...</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A   </a:t>
            </a:r>
            <a:r>
              <a:rPr lang="en-US">
                <a:latin typeface="Times New Roman" panose="02020603050405020304" pitchFamily="18" charset="0"/>
                <a:cs typeface="Times New Roman" panose="02020603050405020304" pitchFamily="18" charset="0"/>
              </a:rPr>
              <a:t>installing spyware.</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B   </a:t>
            </a:r>
            <a:r>
              <a:rPr lang="en-US">
                <a:latin typeface="Times New Roman" panose="02020603050405020304" pitchFamily="18" charset="0"/>
                <a:cs typeface="Times New Roman" panose="02020603050405020304" pitchFamily="18" charset="0"/>
              </a:rPr>
              <a:t>performing virus scans.</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C   </a:t>
            </a:r>
            <a:r>
              <a:rPr lang="en-US">
                <a:latin typeface="Times New Roman" panose="02020603050405020304" pitchFamily="18" charset="0"/>
                <a:cs typeface="Times New Roman" panose="02020603050405020304" pitchFamily="18" charset="0"/>
              </a:rPr>
              <a:t>reviewing the audit logs.</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D   </a:t>
            </a:r>
            <a:r>
              <a:rPr lang="en-US">
                <a:latin typeface="Times New Roman" panose="02020603050405020304" pitchFamily="18" charset="0"/>
                <a:cs typeface="Times New Roman" panose="02020603050405020304" pitchFamily="18" charset="0"/>
              </a:rPr>
              <a:t>looking for authenticated programs.</a:t>
            </a:r>
          </a:p>
          <a:p>
            <a:pPr>
              <a:lnSpc>
                <a:spcPct val="150000"/>
              </a:lnSpc>
            </a:pPr>
            <a:endParaRPr lang="en-US">
              <a:latin typeface="Times New Roman" panose="02020603050405020304" pitchFamily="18" charset="0"/>
              <a:cs typeface="Times New Roman" panose="02020603050405020304" pitchFamily="18" charset="0"/>
            </a:endParaRPr>
          </a:p>
          <a:p>
            <a:pPr>
              <a:lnSpc>
                <a:spcPct val="150000"/>
              </a:lnSpc>
            </a:pPr>
            <a:endParaRPr lang="en-US">
              <a:latin typeface="Times New Roman" panose="02020603050405020304" pitchFamily="18" charset="0"/>
              <a:cs typeface="Times New Roman" panose="02020603050405020304" pitchFamily="18" charset="0"/>
            </a:endParaRPr>
          </a:p>
          <a:p>
            <a:pPr>
              <a:lnSpc>
                <a:spcPct val="150000"/>
              </a:lnSpc>
            </a:pP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3 What can you infer about Harper Company?</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A   </a:t>
            </a:r>
            <a:r>
              <a:rPr lang="en-US">
                <a:latin typeface="Times New Roman" panose="02020603050405020304" pitchFamily="18" charset="0"/>
                <a:cs typeface="Times New Roman" panose="02020603050405020304" pitchFamily="18" charset="0"/>
              </a:rPr>
              <a:t>They have authenticated the patch.</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B   </a:t>
            </a:r>
            <a:r>
              <a:rPr lang="en-US">
                <a:latin typeface="Times New Roman" panose="02020603050405020304" pitchFamily="18" charset="0"/>
                <a:cs typeface="Times New Roman" panose="02020603050405020304" pitchFamily="18" charset="0"/>
              </a:rPr>
              <a:t>They already have a virus scan program.</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C   </a:t>
            </a:r>
            <a:r>
              <a:rPr lang="en-US">
                <a:latin typeface="Times New Roman" panose="02020603050405020304" pitchFamily="18" charset="0"/>
                <a:cs typeface="Times New Roman" panose="02020603050405020304" pitchFamily="18" charset="0"/>
              </a:rPr>
              <a:t>They allow many authenticated programs.</a:t>
            </a:r>
            <a:br>
              <a:rPr lang="en-US">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D   </a:t>
            </a:r>
            <a:r>
              <a:rPr lang="en-US">
                <a:latin typeface="Times New Roman" panose="02020603050405020304" pitchFamily="18" charset="0"/>
                <a:cs typeface="Times New Roman" panose="02020603050405020304" pitchFamily="18" charset="0"/>
              </a:rPr>
              <a:t>This is their first security breach.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3C6F0DC-1B49-4BB9-A295-798BE66FCD69}"/>
              </a:ext>
            </a:extLst>
          </p:cNvPr>
          <p:cNvSpPr/>
          <p:nvPr/>
        </p:nvSpPr>
        <p:spPr>
          <a:xfrm>
            <a:off x="16563" y="188616"/>
            <a:ext cx="760786" cy="1231106"/>
          </a:xfrm>
          <a:prstGeom prst="rect">
            <a:avLst/>
          </a:prstGeom>
          <a:noFill/>
        </p:spPr>
        <p:txBody>
          <a:bodyPr wrap="none" lIns="121920" tIns="60960" rIns="121920" bIns="60960">
            <a:spAutoFit/>
          </a:bodyPr>
          <a:lstStyle/>
          <a:p>
            <a:pPr algn="ctr"/>
            <a:r>
              <a:rPr lang="en-US" sz="7200" b="1" spc="4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Times New Roman" panose="02020603050405020304" pitchFamily="18" charset="0"/>
                <a:cs typeface="Times New Roman" panose="02020603050405020304" pitchFamily="18" charset="0"/>
              </a:rPr>
              <a:t>2</a:t>
            </a:r>
          </a:p>
        </p:txBody>
      </p:sp>
      <p:sp>
        <p:nvSpPr>
          <p:cNvPr id="6" name="Flowchart: Connector 5">
            <a:extLst>
              <a:ext uri="{FF2B5EF4-FFF2-40B4-BE49-F238E27FC236}">
                <a16:creationId xmlns:a16="http://schemas.microsoft.com/office/drawing/2014/main" id="{7055DA07-E60C-4E3D-8B4D-8C28F1303866}"/>
              </a:ext>
            </a:extLst>
          </p:cNvPr>
          <p:cNvSpPr/>
          <p:nvPr/>
        </p:nvSpPr>
        <p:spPr>
          <a:xfrm>
            <a:off x="809110" y="1847494"/>
            <a:ext cx="400712" cy="334604"/>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EA19F9AB-D84A-4965-A6FC-80E048A15014}"/>
              </a:ext>
            </a:extLst>
          </p:cNvPr>
          <p:cNvSpPr/>
          <p:nvPr/>
        </p:nvSpPr>
        <p:spPr>
          <a:xfrm>
            <a:off x="809110" y="5126075"/>
            <a:ext cx="400712" cy="334604"/>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1D1AF3DA-C453-4016-BC74-4BF1C76818D3}"/>
              </a:ext>
            </a:extLst>
          </p:cNvPr>
          <p:cNvSpPr/>
          <p:nvPr/>
        </p:nvSpPr>
        <p:spPr>
          <a:xfrm>
            <a:off x="6106444" y="3478060"/>
            <a:ext cx="400712" cy="334604"/>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4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86D69-55A7-4E60-B4F5-45BB996E4618}"/>
              </a:ext>
            </a:extLst>
          </p:cNvPr>
          <p:cNvPicPr>
            <a:picLocks noChangeAspect="1"/>
          </p:cNvPicPr>
          <p:nvPr/>
        </p:nvPicPr>
        <p:blipFill>
          <a:blip r:embed="rId2"/>
          <a:stretch>
            <a:fillRect/>
          </a:stretch>
        </p:blipFill>
        <p:spPr>
          <a:xfrm>
            <a:off x="-1" y="0"/>
            <a:ext cx="12192001" cy="6858000"/>
          </a:xfrm>
          <a:prstGeom prst="rect">
            <a:avLst/>
          </a:prstGeom>
        </p:spPr>
      </p:pic>
      <p:sp>
        <p:nvSpPr>
          <p:cNvPr id="4" name="TextBox 3">
            <a:extLst>
              <a:ext uri="{FF2B5EF4-FFF2-40B4-BE49-F238E27FC236}">
                <a16:creationId xmlns:a16="http://schemas.microsoft.com/office/drawing/2014/main" id="{3FF5B670-704F-4F2A-95D0-7A4F72E09988}"/>
              </a:ext>
            </a:extLst>
          </p:cNvPr>
          <p:cNvSpPr txBox="1"/>
          <p:nvPr/>
        </p:nvSpPr>
        <p:spPr>
          <a:xfrm>
            <a:off x="2541843" y="1012873"/>
            <a:ext cx="7827784" cy="3154710"/>
          </a:xfrm>
          <a:prstGeom prst="rect">
            <a:avLst/>
          </a:prstGeom>
          <a:noFill/>
        </p:spPr>
        <p:txBody>
          <a:bodyPr wrap="none" rtlCol="0">
            <a:spAutoFit/>
          </a:bodyPr>
          <a:lstStyle/>
          <a:p>
            <a:r>
              <a:rPr lang="en-US" sz="19900" b="1">
                <a:solidFill>
                  <a:schemeClr val="bg1"/>
                </a:solidFill>
                <a:latin typeface=".VnFree" panose="020B7200000000000000" pitchFamily="34" charset="0"/>
              </a:rPr>
              <a:t>Vocabulary</a:t>
            </a:r>
          </a:p>
        </p:txBody>
      </p:sp>
    </p:spTree>
    <p:extLst>
      <p:ext uri="{BB962C8B-B14F-4D97-AF65-F5344CB8AC3E}">
        <p14:creationId xmlns:p14="http://schemas.microsoft.com/office/powerpoint/2010/main" val="425458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DABE8-60E2-416C-B0C1-AF5792B4951A}"/>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F3433BE-27FB-40CF-96BF-88F0D286F53F}"/>
              </a:ext>
            </a:extLst>
          </p:cNvPr>
          <p:cNvSpPr txBox="1"/>
          <p:nvPr/>
        </p:nvSpPr>
        <p:spPr>
          <a:xfrm>
            <a:off x="1652272" y="260721"/>
            <a:ext cx="9878739" cy="584775"/>
          </a:xfrm>
          <a:prstGeom prst="rect">
            <a:avLst/>
          </a:prstGeom>
          <a:noFill/>
        </p:spPr>
        <p:txBody>
          <a:bodyPr wrap="square" rtlCol="0">
            <a:spAutoFit/>
          </a:bodyPr>
          <a:lstStyle/>
          <a:p>
            <a:r>
              <a:rPr lang="en-US" sz="3200" b="1">
                <a:latin typeface="Times New Roman" panose="02020603050405020304" pitchFamily="18" charset="0"/>
                <a:ea typeface="Adobe Fan Heiti Std B" pitchFamily="34" charset="-128"/>
                <a:cs typeface="Times New Roman" panose="02020603050405020304" pitchFamily="18" charset="0"/>
              </a:rPr>
              <a:t>Macth the words (1-8)  with the definitions (A-H)</a:t>
            </a:r>
          </a:p>
        </p:txBody>
      </p:sp>
      <p:sp>
        <p:nvSpPr>
          <p:cNvPr id="4" name="TextBox 3">
            <a:extLst>
              <a:ext uri="{FF2B5EF4-FFF2-40B4-BE49-F238E27FC236}">
                <a16:creationId xmlns:a16="http://schemas.microsoft.com/office/drawing/2014/main" id="{74FB22AF-8734-4F7C-A455-772192065C8A}"/>
              </a:ext>
            </a:extLst>
          </p:cNvPr>
          <p:cNvSpPr txBox="1"/>
          <p:nvPr/>
        </p:nvSpPr>
        <p:spPr>
          <a:xfrm>
            <a:off x="1841088" y="2896335"/>
            <a:ext cx="6795533" cy="461665"/>
          </a:xfrm>
          <a:prstGeom prst="rect">
            <a:avLst/>
          </a:prstGeom>
          <a:noFill/>
        </p:spPr>
        <p:txBody>
          <a:bodyPr wrap="square" rtlCol="0">
            <a:spAutoFit/>
          </a:bodyPr>
          <a:lstStyle/>
          <a:p>
            <a:r>
              <a:rPr lang="en-US" sz="2400" b="1">
                <a:solidFill>
                  <a:schemeClr val="accent5">
                    <a:lumMod val="50000"/>
                  </a:schemeClr>
                </a:solidFill>
                <a:latin typeface="Times New Roman" panose="02020603050405020304" pitchFamily="18" charset="0"/>
                <a:ea typeface="Adobe Fan Heiti Std B" pitchFamily="34" charset="-128"/>
                <a:cs typeface="Times New Roman" panose="02020603050405020304" pitchFamily="18" charset="0"/>
              </a:rPr>
              <a:t>C</a:t>
            </a:r>
            <a:r>
              <a:rPr lang="en-US" sz="2400">
                <a:latin typeface="Times New Roman" panose="02020603050405020304" pitchFamily="18" charset="0"/>
                <a:ea typeface="Adobe Fan Heiti Std B" pitchFamily="34" charset="-128"/>
                <a:cs typeface="Times New Roman" panose="02020603050405020304" pitchFamily="18" charset="0"/>
              </a:rPr>
              <a:t>  unwanted advertisements on a web browser</a:t>
            </a:r>
          </a:p>
        </p:txBody>
      </p:sp>
      <p:sp>
        <p:nvSpPr>
          <p:cNvPr id="5" name="TextBox 4">
            <a:extLst>
              <a:ext uri="{FF2B5EF4-FFF2-40B4-BE49-F238E27FC236}">
                <a16:creationId xmlns:a16="http://schemas.microsoft.com/office/drawing/2014/main" id="{39527D02-55D7-47DA-9A42-847888F39D9C}"/>
              </a:ext>
            </a:extLst>
          </p:cNvPr>
          <p:cNvSpPr txBox="1"/>
          <p:nvPr/>
        </p:nvSpPr>
        <p:spPr>
          <a:xfrm>
            <a:off x="1841087" y="3407204"/>
            <a:ext cx="8241143" cy="461665"/>
          </a:xfrm>
          <a:prstGeom prst="rect">
            <a:avLst/>
          </a:prstGeom>
          <a:noFill/>
        </p:spPr>
        <p:txBody>
          <a:bodyPr wrap="square" rtlCol="0">
            <a:spAutoFit/>
          </a:bodyPr>
          <a:lstStyle/>
          <a:p>
            <a:r>
              <a:rPr lang="en-US" sz="2400" b="1">
                <a:solidFill>
                  <a:schemeClr val="accent5">
                    <a:lumMod val="50000"/>
                  </a:schemeClr>
                </a:solidFill>
                <a:latin typeface="Times New Roman" panose="02020603050405020304" pitchFamily="18" charset="0"/>
                <a:ea typeface="Adobe Fan Heiti Std B" pitchFamily="34" charset="-128"/>
                <a:cs typeface="Times New Roman" panose="02020603050405020304" pitchFamily="18" charset="0"/>
              </a:rPr>
              <a:t>D</a:t>
            </a:r>
            <a:r>
              <a:rPr lang="en-US" sz="2400">
                <a:latin typeface="Times New Roman" panose="02020603050405020304" pitchFamily="18" charset="0"/>
                <a:ea typeface="Adobe Fan Heiti Std B" pitchFamily="34" charset="-128"/>
                <a:cs typeface="Times New Roman" panose="02020603050405020304" pitchFamily="18" charset="0"/>
              </a:rPr>
              <a:t>  someone who accesses a system without permission </a:t>
            </a:r>
          </a:p>
        </p:txBody>
      </p:sp>
      <p:sp>
        <p:nvSpPr>
          <p:cNvPr id="6" name="TextBox 5">
            <a:extLst>
              <a:ext uri="{FF2B5EF4-FFF2-40B4-BE49-F238E27FC236}">
                <a16:creationId xmlns:a16="http://schemas.microsoft.com/office/drawing/2014/main" id="{346A4EF1-FF6A-4536-A050-8C39446DF7BB}"/>
              </a:ext>
            </a:extLst>
          </p:cNvPr>
          <p:cNvSpPr txBox="1"/>
          <p:nvPr/>
        </p:nvSpPr>
        <p:spPr>
          <a:xfrm>
            <a:off x="1841087" y="3849147"/>
            <a:ext cx="8048497" cy="461665"/>
          </a:xfrm>
          <a:prstGeom prst="rect">
            <a:avLst/>
          </a:prstGeom>
          <a:noFill/>
        </p:spPr>
        <p:txBody>
          <a:bodyPr wrap="square" rtlCol="0">
            <a:spAutoFit/>
          </a:bodyPr>
          <a:lstStyle/>
          <a:p>
            <a:r>
              <a:rPr lang="en-US" sz="2400" b="1">
                <a:solidFill>
                  <a:schemeClr val="accent5">
                    <a:lumMod val="50000"/>
                  </a:schemeClr>
                </a:solidFill>
                <a:latin typeface="Times New Roman" panose="02020603050405020304" pitchFamily="18" charset="0"/>
                <a:ea typeface="Adobe Fan Heiti Std B" pitchFamily="34" charset="-128"/>
                <a:cs typeface="Times New Roman" panose="02020603050405020304" pitchFamily="18" charset="0"/>
              </a:rPr>
              <a:t>E</a:t>
            </a:r>
            <a:r>
              <a:rPr lang="en-US" sz="2400">
                <a:latin typeface="Times New Roman" panose="02020603050405020304" pitchFamily="18" charset="0"/>
                <a:ea typeface="Adobe Fan Heiti Std B" pitchFamily="34" charset="-128"/>
                <a:cs typeface="Times New Roman" panose="02020603050405020304" pitchFamily="18" charset="0"/>
              </a:rPr>
              <a:t>  safety of a computer system and its data</a:t>
            </a:r>
          </a:p>
        </p:txBody>
      </p:sp>
      <p:sp>
        <p:nvSpPr>
          <p:cNvPr id="7" name="TextBox 6">
            <a:extLst>
              <a:ext uri="{FF2B5EF4-FFF2-40B4-BE49-F238E27FC236}">
                <a16:creationId xmlns:a16="http://schemas.microsoft.com/office/drawing/2014/main" id="{F635B5A3-5807-4D6E-B7DB-2E07DC6188C8}"/>
              </a:ext>
            </a:extLst>
          </p:cNvPr>
          <p:cNvSpPr txBox="1"/>
          <p:nvPr/>
        </p:nvSpPr>
        <p:spPr>
          <a:xfrm>
            <a:off x="1841088" y="4341590"/>
            <a:ext cx="7654963" cy="461665"/>
          </a:xfrm>
          <a:prstGeom prst="rect">
            <a:avLst/>
          </a:prstGeom>
          <a:noFill/>
        </p:spPr>
        <p:txBody>
          <a:bodyPr wrap="square" rtlCol="0">
            <a:spAutoFit/>
          </a:bodyPr>
          <a:lstStyle/>
          <a:p>
            <a:r>
              <a:rPr lang="en-US" sz="2400" b="1">
                <a:solidFill>
                  <a:schemeClr val="accent5">
                    <a:lumMod val="50000"/>
                  </a:schemeClr>
                </a:solidFill>
                <a:latin typeface="Times New Roman" panose="02020603050405020304" pitchFamily="18" charset="0"/>
                <a:ea typeface="Adobe Fan Heiti Std B" pitchFamily="34" charset="-128"/>
                <a:cs typeface="Times New Roman" panose="02020603050405020304" pitchFamily="18" charset="0"/>
              </a:rPr>
              <a:t>F</a:t>
            </a:r>
            <a:r>
              <a:rPr lang="en-US" sz="2400">
                <a:latin typeface="Times New Roman" panose="02020603050405020304" pitchFamily="18" charset="0"/>
                <a:ea typeface="Adobe Fan Heiti Std B" pitchFamily="34" charset="-128"/>
                <a:cs typeface="Times New Roman" panose="02020603050405020304" pitchFamily="18" charset="0"/>
              </a:rPr>
              <a:t>  part of a program giving undesired access</a:t>
            </a:r>
          </a:p>
        </p:txBody>
      </p:sp>
      <p:sp>
        <p:nvSpPr>
          <p:cNvPr id="8" name="TextBox 7">
            <a:extLst>
              <a:ext uri="{FF2B5EF4-FFF2-40B4-BE49-F238E27FC236}">
                <a16:creationId xmlns:a16="http://schemas.microsoft.com/office/drawing/2014/main" id="{1AF99F53-3449-4F03-9199-E0DD02867AC5}"/>
              </a:ext>
            </a:extLst>
          </p:cNvPr>
          <p:cNvSpPr txBox="1"/>
          <p:nvPr/>
        </p:nvSpPr>
        <p:spPr>
          <a:xfrm>
            <a:off x="1810738" y="4818464"/>
            <a:ext cx="9704447" cy="461665"/>
          </a:xfrm>
          <a:prstGeom prst="rect">
            <a:avLst/>
          </a:prstGeom>
          <a:noFill/>
        </p:spPr>
        <p:txBody>
          <a:bodyPr wrap="square" rtlCol="0">
            <a:spAutoFit/>
          </a:bodyPr>
          <a:lstStyle/>
          <a:p>
            <a:r>
              <a:rPr lang="en-US" sz="2400" b="1">
                <a:solidFill>
                  <a:schemeClr val="accent5">
                    <a:lumMod val="50000"/>
                  </a:schemeClr>
                </a:solidFill>
                <a:latin typeface="Times New Roman" panose="02020603050405020304" pitchFamily="18" charset="0"/>
                <a:ea typeface="Adobe Fan Heiti Std B" pitchFamily="34" charset="-128"/>
                <a:cs typeface="Times New Roman" panose="02020603050405020304" pitchFamily="18" charset="0"/>
              </a:rPr>
              <a:t>G</a:t>
            </a:r>
            <a:r>
              <a:rPr lang="en-US" sz="2400">
                <a:latin typeface="Times New Roman" panose="02020603050405020304" pitchFamily="18" charset="0"/>
                <a:ea typeface="Adobe Fan Heiti Std B" pitchFamily="34" charset="-128"/>
                <a:cs typeface="Times New Roman" panose="02020603050405020304" pitchFamily="18" charset="0"/>
              </a:rPr>
              <a:t>  record of who has used a computer and what they’ve used it for</a:t>
            </a:r>
          </a:p>
        </p:txBody>
      </p:sp>
      <p:sp>
        <p:nvSpPr>
          <p:cNvPr id="9" name="TextBox 8">
            <a:extLst>
              <a:ext uri="{FF2B5EF4-FFF2-40B4-BE49-F238E27FC236}">
                <a16:creationId xmlns:a16="http://schemas.microsoft.com/office/drawing/2014/main" id="{19ADC689-89D6-4C46-8CEF-11D0C4BCCF1D}"/>
              </a:ext>
            </a:extLst>
          </p:cNvPr>
          <p:cNvSpPr txBox="1"/>
          <p:nvPr/>
        </p:nvSpPr>
        <p:spPr>
          <a:xfrm>
            <a:off x="1841089" y="5330370"/>
            <a:ext cx="8251697" cy="461665"/>
          </a:xfrm>
          <a:prstGeom prst="rect">
            <a:avLst/>
          </a:prstGeom>
          <a:noFill/>
        </p:spPr>
        <p:txBody>
          <a:bodyPr wrap="square" rtlCol="0">
            <a:spAutoFit/>
          </a:bodyPr>
          <a:lstStyle/>
          <a:p>
            <a:r>
              <a:rPr lang="en-US" sz="2400" b="1">
                <a:solidFill>
                  <a:schemeClr val="accent5">
                    <a:lumMod val="50000"/>
                  </a:schemeClr>
                </a:solidFill>
                <a:latin typeface="Times New Roman" panose="02020603050405020304" pitchFamily="18" charset="0"/>
                <a:ea typeface="Adobe Fan Heiti Std B" pitchFamily="34" charset="-128"/>
                <a:cs typeface="Times New Roman" panose="02020603050405020304" pitchFamily="18" charset="0"/>
              </a:rPr>
              <a:t>H</a:t>
            </a:r>
            <a:r>
              <a:rPr lang="en-US" sz="2400">
                <a:latin typeface="Times New Roman" panose="02020603050405020304" pitchFamily="18" charset="0"/>
                <a:ea typeface="Adobe Fan Heiti Std B" pitchFamily="34" charset="-128"/>
                <a:cs typeface="Times New Roman" panose="02020603050405020304" pitchFamily="18" charset="0"/>
              </a:rPr>
              <a:t>  code to fix errors in a program</a:t>
            </a:r>
          </a:p>
        </p:txBody>
      </p:sp>
      <p:sp>
        <p:nvSpPr>
          <p:cNvPr id="10" name="Rectangle 9">
            <a:extLst>
              <a:ext uri="{FF2B5EF4-FFF2-40B4-BE49-F238E27FC236}">
                <a16:creationId xmlns:a16="http://schemas.microsoft.com/office/drawing/2014/main" id="{92A45E8F-C425-4912-8B28-889146CA6EA3}"/>
              </a:ext>
            </a:extLst>
          </p:cNvPr>
          <p:cNvSpPr/>
          <p:nvPr/>
        </p:nvSpPr>
        <p:spPr>
          <a:xfrm>
            <a:off x="900698" y="-1038"/>
            <a:ext cx="759182" cy="1231106"/>
          </a:xfrm>
          <a:prstGeom prst="rect">
            <a:avLst/>
          </a:prstGeom>
          <a:noFill/>
        </p:spPr>
        <p:txBody>
          <a:bodyPr wrap="none" lIns="121920" tIns="60960" rIns="121920" bIns="60960">
            <a:spAutoFit/>
          </a:bodyPr>
          <a:lstStyle/>
          <a:p>
            <a:pPr algn="ctr"/>
            <a:r>
              <a:rPr lang="en-US" sz="7200" b="1" spc="4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Times New Roman" panose="02020603050405020304" pitchFamily="18" charset="0"/>
                <a:cs typeface="Times New Roman" panose="02020603050405020304" pitchFamily="18" charset="0"/>
              </a:rPr>
              <a:t>3</a:t>
            </a:r>
          </a:p>
        </p:txBody>
      </p:sp>
      <p:sp>
        <p:nvSpPr>
          <p:cNvPr id="11" name="TextBox 10">
            <a:extLst>
              <a:ext uri="{FF2B5EF4-FFF2-40B4-BE49-F238E27FC236}">
                <a16:creationId xmlns:a16="http://schemas.microsoft.com/office/drawing/2014/main" id="{D43F2B7E-FCB8-45A0-808D-9D1BC014AE2B}"/>
              </a:ext>
            </a:extLst>
          </p:cNvPr>
          <p:cNvSpPr txBox="1"/>
          <p:nvPr/>
        </p:nvSpPr>
        <p:spPr>
          <a:xfrm>
            <a:off x="1659880" y="859411"/>
            <a:ext cx="10033223" cy="1938992"/>
          </a:xfrm>
          <a:prstGeom prst="rect">
            <a:avLst/>
          </a:prstGeom>
          <a:noFill/>
        </p:spPr>
        <p:txBody>
          <a:bodyPr wrap="square" rtlCol="0">
            <a:spAutoFit/>
          </a:bodyPr>
          <a:lstStyle/>
          <a:p>
            <a:r>
              <a:rPr lang="en-US" sz="2400">
                <a:latin typeface="Times New Roman" panose="02020603050405020304" pitchFamily="18" charset="0"/>
                <a:ea typeface="Adobe Fan Heiti Std B" pitchFamily="34" charset="-128"/>
                <a:cs typeface="Times New Roman" panose="02020603050405020304" pitchFamily="18" charset="0"/>
              </a:rPr>
              <a:t> 1.   </a:t>
            </a:r>
            <a:r>
              <a:rPr lang="en-US" sz="2400" i="1">
                <a:latin typeface="Times New Roman" panose="02020603050405020304" pitchFamily="18" charset="0"/>
                <a:ea typeface="Adobe Fan Heiti Std B" pitchFamily="34" charset="-128"/>
                <a:cs typeface="Times New Roman" panose="02020603050405020304" pitchFamily="18" charset="0"/>
              </a:rPr>
              <a:t>__</a:t>
            </a:r>
            <a:r>
              <a:rPr lang="en-US" sz="2400">
                <a:latin typeface="Times New Roman" panose="02020603050405020304" pitchFamily="18" charset="0"/>
                <a:ea typeface="Adobe Fan Heiti Std B" pitchFamily="34" charset="-128"/>
                <a:cs typeface="Times New Roman" panose="02020603050405020304" pitchFamily="18" charset="0"/>
              </a:rPr>
              <a:t>  popup            2.  </a:t>
            </a:r>
            <a:r>
              <a:rPr lang="en-US" sz="2400" i="1">
                <a:latin typeface="Times New Roman" panose="02020603050405020304" pitchFamily="18" charset="0"/>
                <a:ea typeface="Adobe Fan Heiti Std B" pitchFamily="34" charset="-128"/>
                <a:cs typeface="Times New Roman" panose="02020603050405020304" pitchFamily="18" charset="0"/>
              </a:rPr>
              <a:t>__</a:t>
            </a:r>
            <a:r>
              <a:rPr lang="en-US" sz="2400">
                <a:latin typeface="Times New Roman" panose="02020603050405020304" pitchFamily="18" charset="0"/>
                <a:ea typeface="Adobe Fan Heiti Std B" pitchFamily="34" charset="-128"/>
                <a:cs typeface="Times New Roman" panose="02020603050405020304" pitchFamily="18" charset="0"/>
              </a:rPr>
              <a:t>  bug                3.  </a:t>
            </a:r>
            <a:r>
              <a:rPr lang="en-US" sz="2400" i="1">
                <a:latin typeface="Times New Roman" panose="02020603050405020304" pitchFamily="18" charset="0"/>
                <a:ea typeface="Adobe Fan Heiti Std B" pitchFamily="34" charset="-128"/>
                <a:cs typeface="Times New Roman" panose="02020603050405020304" pitchFamily="18" charset="0"/>
              </a:rPr>
              <a:t>__</a:t>
            </a:r>
            <a:r>
              <a:rPr lang="en-US" sz="2400">
                <a:latin typeface="Times New Roman" panose="02020603050405020304" pitchFamily="18" charset="0"/>
                <a:ea typeface="Adobe Fan Heiti Std B" pitchFamily="34" charset="-128"/>
                <a:cs typeface="Times New Roman" panose="02020603050405020304" pitchFamily="18" charset="0"/>
              </a:rPr>
              <a:t>  security        4. </a:t>
            </a:r>
            <a:r>
              <a:rPr lang="en-US" sz="2400" i="1">
                <a:latin typeface="Times New Roman" panose="02020603050405020304" pitchFamily="18" charset="0"/>
                <a:ea typeface="Adobe Fan Heiti Std B" pitchFamily="34" charset="-128"/>
                <a:cs typeface="Times New Roman" panose="02020603050405020304" pitchFamily="18" charset="0"/>
              </a:rPr>
              <a:t>__</a:t>
            </a:r>
            <a:r>
              <a:rPr lang="en-US" sz="2400">
                <a:latin typeface="Times New Roman" panose="02020603050405020304" pitchFamily="18" charset="0"/>
                <a:ea typeface="Adobe Fan Heiti Std B" pitchFamily="34" charset="-128"/>
                <a:cs typeface="Times New Roman" panose="02020603050405020304" pitchFamily="18" charset="0"/>
              </a:rPr>
              <a:t>  audit log </a:t>
            </a:r>
          </a:p>
          <a:p>
            <a:endParaRPr lang="en-US" sz="2400">
              <a:latin typeface="Times New Roman" panose="02020603050405020304" pitchFamily="18" charset="0"/>
              <a:ea typeface="Adobe Fan Heiti Std B" pitchFamily="34" charset="-128"/>
              <a:cs typeface="Times New Roman" panose="02020603050405020304" pitchFamily="18" charset="0"/>
            </a:endParaRPr>
          </a:p>
          <a:p>
            <a:r>
              <a:rPr lang="en-US" sz="2400">
                <a:latin typeface="Times New Roman" panose="02020603050405020304" pitchFamily="18" charset="0"/>
                <a:ea typeface="Adobe Fan Heiti Std B" pitchFamily="34" charset="-128"/>
                <a:cs typeface="Times New Roman" panose="02020603050405020304" pitchFamily="18" charset="0"/>
              </a:rPr>
              <a:t> 5. </a:t>
            </a:r>
            <a:r>
              <a:rPr lang="en-US" sz="2400" i="1">
                <a:latin typeface="Times New Roman" panose="02020603050405020304" pitchFamily="18" charset="0"/>
                <a:ea typeface="Adobe Fan Heiti Std B" pitchFamily="34" charset="-128"/>
                <a:cs typeface="Times New Roman" panose="02020603050405020304" pitchFamily="18" charset="0"/>
              </a:rPr>
              <a:t>  __  </a:t>
            </a:r>
            <a:r>
              <a:rPr lang="en-US" sz="2400">
                <a:latin typeface="Times New Roman" panose="02020603050405020304" pitchFamily="18" charset="0"/>
                <a:ea typeface="Adobe Fan Heiti Std B" pitchFamily="34" charset="-128"/>
                <a:cs typeface="Times New Roman" panose="02020603050405020304" pitchFamily="18" charset="0"/>
              </a:rPr>
              <a:t>backdoor       6. </a:t>
            </a:r>
            <a:r>
              <a:rPr lang="en-US" sz="2400" b="1">
                <a:latin typeface="Times New Roman" panose="02020603050405020304" pitchFamily="18" charset="0"/>
                <a:ea typeface="Adobe Fan Heiti Std B" pitchFamily="34" charset="-128"/>
                <a:cs typeface="Times New Roman" panose="02020603050405020304" pitchFamily="18" charset="0"/>
              </a:rPr>
              <a:t> __</a:t>
            </a:r>
            <a:r>
              <a:rPr lang="en-US" sz="2400">
                <a:latin typeface="Times New Roman" panose="02020603050405020304" pitchFamily="18" charset="0"/>
                <a:ea typeface="Adobe Fan Heiti Std B" pitchFamily="34" charset="-128"/>
                <a:cs typeface="Times New Roman" panose="02020603050405020304" pitchFamily="18" charset="0"/>
              </a:rPr>
              <a:t> patch               7.  __   protocol      8. </a:t>
            </a:r>
            <a:r>
              <a:rPr lang="en-US" sz="2400" i="1">
                <a:latin typeface="Times New Roman" panose="02020603050405020304" pitchFamily="18" charset="0"/>
                <a:ea typeface="Adobe Fan Heiti Std B" pitchFamily="34" charset="-128"/>
                <a:cs typeface="Times New Roman" panose="02020603050405020304" pitchFamily="18" charset="0"/>
              </a:rPr>
              <a:t>__</a:t>
            </a:r>
            <a:r>
              <a:rPr lang="en-US" sz="2400">
                <a:latin typeface="Times New Roman" panose="02020603050405020304" pitchFamily="18" charset="0"/>
                <a:ea typeface="Adobe Fan Heiti Std B" pitchFamily="34" charset="-128"/>
                <a:cs typeface="Times New Roman" panose="02020603050405020304" pitchFamily="18" charset="0"/>
              </a:rPr>
              <a:t> intruder</a:t>
            </a:r>
          </a:p>
          <a:p>
            <a:endParaRPr lang="en-US" sz="2400" i="1">
              <a:latin typeface="Times New Roman" panose="02020603050405020304" pitchFamily="18" charset="0"/>
              <a:ea typeface="Adobe Fan Heiti Std B" pitchFamily="34" charset="-128"/>
              <a:cs typeface="Times New Roman" panose="02020603050405020304" pitchFamily="18" charset="0"/>
            </a:endParaRPr>
          </a:p>
          <a:p>
            <a:r>
              <a:rPr lang="en-US" sz="2400">
                <a:latin typeface="Times New Roman" panose="02020603050405020304" pitchFamily="18" charset="0"/>
                <a:ea typeface="Adobe Fan Heiti Std B" pitchFamily="34" charset="-128"/>
                <a:cs typeface="Times New Roman" panose="02020603050405020304" pitchFamily="18" charset="0"/>
              </a:rPr>
              <a:t>  </a:t>
            </a:r>
          </a:p>
        </p:txBody>
      </p:sp>
      <p:sp>
        <p:nvSpPr>
          <p:cNvPr id="12" name="TextBox 11">
            <a:extLst>
              <a:ext uri="{FF2B5EF4-FFF2-40B4-BE49-F238E27FC236}">
                <a16:creationId xmlns:a16="http://schemas.microsoft.com/office/drawing/2014/main" id="{0CCAC2D6-FA53-4CF7-99AC-7458DA770FBF}"/>
              </a:ext>
            </a:extLst>
          </p:cNvPr>
          <p:cNvSpPr txBox="1"/>
          <p:nvPr/>
        </p:nvSpPr>
        <p:spPr>
          <a:xfrm>
            <a:off x="1855156" y="2403892"/>
            <a:ext cx="2205604" cy="461665"/>
          </a:xfrm>
          <a:prstGeom prst="rect">
            <a:avLst/>
          </a:prstGeom>
          <a:noFill/>
        </p:spPr>
        <p:txBody>
          <a:bodyPr wrap="square" rtlCol="0">
            <a:spAutoFit/>
          </a:bodyPr>
          <a:lstStyle/>
          <a:p>
            <a:r>
              <a:rPr lang="en-US" sz="2400" b="1">
                <a:solidFill>
                  <a:schemeClr val="accent5">
                    <a:lumMod val="50000"/>
                  </a:schemeClr>
                </a:solidFill>
                <a:latin typeface="Times New Roman" panose="02020603050405020304" pitchFamily="18" charset="0"/>
                <a:ea typeface="Adobe Fan Heiti Std B" pitchFamily="34" charset="-128"/>
                <a:cs typeface="Times New Roman" panose="02020603050405020304" pitchFamily="18" charset="0"/>
              </a:rPr>
              <a:t>A</a:t>
            </a:r>
            <a:r>
              <a:rPr lang="en-US" sz="2400">
                <a:latin typeface="Times New Roman" panose="02020603050405020304" pitchFamily="18" charset="0"/>
                <a:ea typeface="Adobe Fan Heiti Std B" pitchFamily="34" charset="-128"/>
                <a:cs typeface="Times New Roman" panose="02020603050405020304" pitchFamily="18" charset="0"/>
              </a:rPr>
              <a:t>  set of rules</a:t>
            </a:r>
          </a:p>
        </p:txBody>
      </p:sp>
      <p:sp>
        <p:nvSpPr>
          <p:cNvPr id="13" name="TextBox 12">
            <a:extLst>
              <a:ext uri="{FF2B5EF4-FFF2-40B4-BE49-F238E27FC236}">
                <a16:creationId xmlns:a16="http://schemas.microsoft.com/office/drawing/2014/main" id="{02974F78-30E4-44F8-A2EA-F9F7AC090B9B}"/>
              </a:ext>
            </a:extLst>
          </p:cNvPr>
          <p:cNvSpPr txBox="1"/>
          <p:nvPr/>
        </p:nvSpPr>
        <p:spPr>
          <a:xfrm>
            <a:off x="4293264" y="2433880"/>
            <a:ext cx="3289601" cy="461665"/>
          </a:xfrm>
          <a:prstGeom prst="rect">
            <a:avLst/>
          </a:prstGeom>
          <a:noFill/>
        </p:spPr>
        <p:txBody>
          <a:bodyPr wrap="square" rtlCol="0">
            <a:spAutoFit/>
          </a:bodyPr>
          <a:lstStyle/>
          <a:p>
            <a:r>
              <a:rPr lang="en-US" sz="2400" b="1">
                <a:solidFill>
                  <a:schemeClr val="accent5">
                    <a:lumMod val="50000"/>
                  </a:schemeClr>
                </a:solidFill>
                <a:latin typeface="Times New Roman" panose="02020603050405020304" pitchFamily="18" charset="0"/>
                <a:ea typeface="Adobe Fan Heiti Std B" pitchFamily="34" charset="-128"/>
                <a:cs typeface="Times New Roman" panose="02020603050405020304" pitchFamily="18" charset="0"/>
              </a:rPr>
              <a:t>B</a:t>
            </a:r>
            <a:r>
              <a:rPr lang="en-US" sz="2400">
                <a:latin typeface="Times New Roman" panose="02020603050405020304" pitchFamily="18" charset="0"/>
                <a:ea typeface="Adobe Fan Heiti Std B" pitchFamily="34" charset="-128"/>
                <a:cs typeface="Times New Roman" panose="02020603050405020304" pitchFamily="18" charset="0"/>
              </a:rPr>
              <a:t>  error in  a program</a:t>
            </a:r>
          </a:p>
        </p:txBody>
      </p:sp>
      <p:cxnSp>
        <p:nvCxnSpPr>
          <p:cNvPr id="14" name="Straight Connector 13">
            <a:extLst>
              <a:ext uri="{FF2B5EF4-FFF2-40B4-BE49-F238E27FC236}">
                <a16:creationId xmlns:a16="http://schemas.microsoft.com/office/drawing/2014/main" id="{B010A844-4E03-4BF0-A882-82C703D9CDBA}"/>
              </a:ext>
            </a:extLst>
          </p:cNvPr>
          <p:cNvCxnSpPr/>
          <p:nvPr/>
        </p:nvCxnSpPr>
        <p:spPr>
          <a:xfrm>
            <a:off x="1953898" y="2201706"/>
            <a:ext cx="889381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75957E2-E73D-455A-93E0-9430810C4953}"/>
              </a:ext>
            </a:extLst>
          </p:cNvPr>
          <p:cNvSpPr txBox="1"/>
          <p:nvPr/>
        </p:nvSpPr>
        <p:spPr>
          <a:xfrm>
            <a:off x="2265013" y="928560"/>
            <a:ext cx="370614" cy="400110"/>
          </a:xfrm>
          <a:prstGeom prst="rect">
            <a:avLst/>
          </a:prstGeom>
          <a:noFill/>
        </p:spPr>
        <p:txBody>
          <a:bodyPr wrap="none" rtlCol="0">
            <a:spAutoFit/>
          </a:bodyPr>
          <a:lstStyle/>
          <a:p>
            <a:r>
              <a:rPr lang="en-US" sz="2000" b="1">
                <a:solidFill>
                  <a:srgbClr val="FF0000"/>
                </a:solidFill>
                <a:latin typeface="Times New Roman" panose="02020603050405020304" pitchFamily="18" charset="0"/>
                <a:cs typeface="Times New Roman" panose="02020603050405020304" pitchFamily="18" charset="0"/>
              </a:rPr>
              <a:t>C</a:t>
            </a:r>
          </a:p>
        </p:txBody>
      </p:sp>
      <p:sp>
        <p:nvSpPr>
          <p:cNvPr id="16" name="TextBox 15">
            <a:extLst>
              <a:ext uri="{FF2B5EF4-FFF2-40B4-BE49-F238E27FC236}">
                <a16:creationId xmlns:a16="http://schemas.microsoft.com/office/drawing/2014/main" id="{245D7D61-BDCA-4547-BDB6-361BD1D81C1E}"/>
              </a:ext>
            </a:extLst>
          </p:cNvPr>
          <p:cNvSpPr txBox="1"/>
          <p:nvPr/>
        </p:nvSpPr>
        <p:spPr>
          <a:xfrm>
            <a:off x="4797082" y="914656"/>
            <a:ext cx="356188" cy="400110"/>
          </a:xfrm>
          <a:prstGeom prst="rect">
            <a:avLst/>
          </a:prstGeom>
          <a:noFill/>
        </p:spPr>
        <p:txBody>
          <a:bodyPr wrap="none" rtlCol="0">
            <a:spAutoFit/>
          </a:bodyPr>
          <a:lstStyle/>
          <a:p>
            <a:r>
              <a:rPr lang="en-US" sz="2000" b="1">
                <a:solidFill>
                  <a:srgbClr val="FF0000"/>
                </a:solidFill>
                <a:latin typeface="Times New Roman" panose="02020603050405020304" pitchFamily="18" charset="0"/>
                <a:cs typeface="Times New Roman" panose="02020603050405020304" pitchFamily="18" charset="0"/>
              </a:rPr>
              <a:t>B</a:t>
            </a:r>
          </a:p>
        </p:txBody>
      </p:sp>
      <p:sp>
        <p:nvSpPr>
          <p:cNvPr id="17" name="TextBox 16">
            <a:extLst>
              <a:ext uri="{FF2B5EF4-FFF2-40B4-BE49-F238E27FC236}">
                <a16:creationId xmlns:a16="http://schemas.microsoft.com/office/drawing/2014/main" id="{F4E005D8-CAE4-481F-B81D-333529CA0F25}"/>
              </a:ext>
            </a:extLst>
          </p:cNvPr>
          <p:cNvSpPr txBox="1"/>
          <p:nvPr/>
        </p:nvSpPr>
        <p:spPr>
          <a:xfrm>
            <a:off x="7322995" y="921551"/>
            <a:ext cx="356188" cy="400110"/>
          </a:xfrm>
          <a:prstGeom prst="rect">
            <a:avLst/>
          </a:prstGeom>
          <a:noFill/>
        </p:spPr>
        <p:txBody>
          <a:bodyPr wrap="none" rtlCol="0">
            <a:spAutoFit/>
          </a:bodyPr>
          <a:lstStyle/>
          <a:p>
            <a:r>
              <a:rPr lang="en-US" sz="2000" b="1">
                <a:solidFill>
                  <a:srgbClr val="FF0000"/>
                </a:solidFill>
                <a:latin typeface="Times New Roman" panose="02020603050405020304" pitchFamily="18" charset="0"/>
                <a:cs typeface="Times New Roman" panose="02020603050405020304" pitchFamily="18" charset="0"/>
              </a:rPr>
              <a:t>E</a:t>
            </a:r>
          </a:p>
        </p:txBody>
      </p:sp>
      <p:sp>
        <p:nvSpPr>
          <p:cNvPr id="18" name="TextBox 17">
            <a:extLst>
              <a:ext uri="{FF2B5EF4-FFF2-40B4-BE49-F238E27FC236}">
                <a16:creationId xmlns:a16="http://schemas.microsoft.com/office/drawing/2014/main" id="{4AADE0BD-BB39-48F7-B22F-40B19AB25D30}"/>
              </a:ext>
            </a:extLst>
          </p:cNvPr>
          <p:cNvSpPr txBox="1"/>
          <p:nvPr/>
        </p:nvSpPr>
        <p:spPr>
          <a:xfrm>
            <a:off x="9625838" y="923593"/>
            <a:ext cx="383438" cy="400110"/>
          </a:xfrm>
          <a:prstGeom prst="rect">
            <a:avLst/>
          </a:prstGeom>
          <a:noFill/>
        </p:spPr>
        <p:txBody>
          <a:bodyPr wrap="none" rtlCol="0">
            <a:spAutoFit/>
          </a:bodyPr>
          <a:lstStyle/>
          <a:p>
            <a:r>
              <a:rPr lang="en-US" sz="2000" b="1">
                <a:solidFill>
                  <a:srgbClr val="FF0000"/>
                </a:solidFill>
                <a:latin typeface="Times New Roman" panose="02020603050405020304" pitchFamily="18" charset="0"/>
                <a:cs typeface="Times New Roman" panose="02020603050405020304" pitchFamily="18" charset="0"/>
              </a:rPr>
              <a:t>G</a:t>
            </a:r>
          </a:p>
        </p:txBody>
      </p:sp>
      <p:sp>
        <p:nvSpPr>
          <p:cNvPr id="19" name="TextBox 18">
            <a:extLst>
              <a:ext uri="{FF2B5EF4-FFF2-40B4-BE49-F238E27FC236}">
                <a16:creationId xmlns:a16="http://schemas.microsoft.com/office/drawing/2014/main" id="{4317AB24-7DAC-4CBE-9498-CE1A964E4FE2}"/>
              </a:ext>
            </a:extLst>
          </p:cNvPr>
          <p:cNvSpPr txBox="1"/>
          <p:nvPr/>
        </p:nvSpPr>
        <p:spPr>
          <a:xfrm>
            <a:off x="2305088" y="1658097"/>
            <a:ext cx="341760" cy="400110"/>
          </a:xfrm>
          <a:prstGeom prst="rect">
            <a:avLst/>
          </a:prstGeom>
          <a:noFill/>
        </p:spPr>
        <p:txBody>
          <a:bodyPr wrap="none" rtlCol="0">
            <a:spAutoFit/>
          </a:bodyPr>
          <a:lstStyle/>
          <a:p>
            <a:r>
              <a:rPr lang="en-US" sz="2000" b="1">
                <a:solidFill>
                  <a:srgbClr val="FF0000"/>
                </a:solidFill>
                <a:latin typeface="Times New Roman" panose="02020603050405020304" pitchFamily="18" charset="0"/>
                <a:cs typeface="Times New Roman" panose="02020603050405020304" pitchFamily="18" charset="0"/>
              </a:rPr>
              <a:t>F</a:t>
            </a:r>
          </a:p>
        </p:txBody>
      </p:sp>
      <p:sp>
        <p:nvSpPr>
          <p:cNvPr id="20" name="TextBox 19">
            <a:extLst>
              <a:ext uri="{FF2B5EF4-FFF2-40B4-BE49-F238E27FC236}">
                <a16:creationId xmlns:a16="http://schemas.microsoft.com/office/drawing/2014/main" id="{96D7F80B-6F25-499E-B19E-FA2703EB8006}"/>
              </a:ext>
            </a:extLst>
          </p:cNvPr>
          <p:cNvSpPr txBox="1"/>
          <p:nvPr/>
        </p:nvSpPr>
        <p:spPr>
          <a:xfrm>
            <a:off x="4810708" y="1626557"/>
            <a:ext cx="383438" cy="400110"/>
          </a:xfrm>
          <a:prstGeom prst="rect">
            <a:avLst/>
          </a:prstGeom>
          <a:noFill/>
        </p:spPr>
        <p:txBody>
          <a:bodyPr wrap="none" rtlCol="0">
            <a:spAutoFit/>
          </a:bodyPr>
          <a:lstStyle/>
          <a:p>
            <a:r>
              <a:rPr lang="en-US" sz="2000" b="1">
                <a:solidFill>
                  <a:srgbClr val="FF0000"/>
                </a:solidFill>
                <a:latin typeface="Times New Roman" panose="02020603050405020304" pitchFamily="18" charset="0"/>
                <a:cs typeface="Times New Roman" panose="02020603050405020304" pitchFamily="18" charset="0"/>
              </a:rPr>
              <a:t>H</a:t>
            </a:r>
          </a:p>
        </p:txBody>
      </p:sp>
      <p:sp>
        <p:nvSpPr>
          <p:cNvPr id="21" name="TextBox 20">
            <a:extLst>
              <a:ext uri="{FF2B5EF4-FFF2-40B4-BE49-F238E27FC236}">
                <a16:creationId xmlns:a16="http://schemas.microsoft.com/office/drawing/2014/main" id="{853F0E42-AB0E-4AE9-8F71-348EE8FC5A3F}"/>
              </a:ext>
            </a:extLst>
          </p:cNvPr>
          <p:cNvSpPr txBox="1"/>
          <p:nvPr/>
        </p:nvSpPr>
        <p:spPr>
          <a:xfrm>
            <a:off x="7317925" y="1588111"/>
            <a:ext cx="370614" cy="400110"/>
          </a:xfrm>
          <a:prstGeom prst="rect">
            <a:avLst/>
          </a:prstGeom>
          <a:noFill/>
        </p:spPr>
        <p:txBody>
          <a:bodyPr wrap="none" rtlCol="0">
            <a:spAutoFit/>
          </a:bodyPr>
          <a:lstStyle/>
          <a:p>
            <a:r>
              <a:rPr lang="en-US" sz="2000" b="1">
                <a:solidFill>
                  <a:srgbClr val="FF0000"/>
                </a:solidFill>
                <a:latin typeface="Times New Roman" panose="02020603050405020304" pitchFamily="18" charset="0"/>
                <a:cs typeface="Times New Roman" panose="02020603050405020304" pitchFamily="18" charset="0"/>
              </a:rPr>
              <a:t>A</a:t>
            </a:r>
          </a:p>
        </p:txBody>
      </p:sp>
      <p:sp>
        <p:nvSpPr>
          <p:cNvPr id="22" name="TextBox 21">
            <a:extLst>
              <a:ext uri="{FF2B5EF4-FFF2-40B4-BE49-F238E27FC236}">
                <a16:creationId xmlns:a16="http://schemas.microsoft.com/office/drawing/2014/main" id="{FF2FEC6F-7541-4D09-BBFE-9B04E863239F}"/>
              </a:ext>
            </a:extLst>
          </p:cNvPr>
          <p:cNvSpPr txBox="1"/>
          <p:nvPr/>
        </p:nvSpPr>
        <p:spPr>
          <a:xfrm>
            <a:off x="9653890" y="1595911"/>
            <a:ext cx="370614" cy="400110"/>
          </a:xfrm>
          <a:prstGeom prst="rect">
            <a:avLst/>
          </a:prstGeom>
          <a:noFill/>
        </p:spPr>
        <p:txBody>
          <a:bodyPr wrap="none" rtlCol="0">
            <a:spAutoFit/>
          </a:bodyPr>
          <a:lstStyle/>
          <a:p>
            <a:r>
              <a:rPr lang="en-US" sz="2000" b="1">
                <a:solidFill>
                  <a:srgbClr val="FF0000"/>
                </a:solidFill>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134149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89938E-02DE-4D16-A6AE-B333E1C4BF39}"/>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E943393F-28DB-43A0-A2F0-57C825FBA09D}"/>
              </a:ext>
            </a:extLst>
          </p:cNvPr>
          <p:cNvSpPr/>
          <p:nvPr/>
        </p:nvSpPr>
        <p:spPr>
          <a:xfrm>
            <a:off x="390185" y="304827"/>
            <a:ext cx="759182" cy="2339102"/>
          </a:xfrm>
          <a:prstGeom prst="rect">
            <a:avLst/>
          </a:prstGeom>
          <a:noFill/>
        </p:spPr>
        <p:txBody>
          <a:bodyPr wrap="none" lIns="121920" tIns="60960" rIns="121920" bIns="60960">
            <a:spAutoFit/>
          </a:bodyPr>
          <a:lstStyle/>
          <a:p>
            <a:pPr algn="ctr"/>
            <a:r>
              <a:rPr lang="en-US" sz="7200" b="1" spc="4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Times New Roman" panose="02020603050405020304" pitchFamily="18" charset="0"/>
                <a:cs typeface="Times New Roman" panose="02020603050405020304" pitchFamily="18" charset="0"/>
              </a:rPr>
              <a:t>4</a:t>
            </a:r>
          </a:p>
          <a:p>
            <a:pPr algn="ctr"/>
            <a:endParaRPr lang="en-US" sz="7200" b="1" spc="4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7BC70D-FDF0-4388-8918-06AC44E01A9D}"/>
              </a:ext>
            </a:extLst>
          </p:cNvPr>
          <p:cNvSpPr txBox="1"/>
          <p:nvPr/>
        </p:nvSpPr>
        <p:spPr>
          <a:xfrm>
            <a:off x="1149367" y="635533"/>
            <a:ext cx="10695631" cy="1077218"/>
          </a:xfrm>
          <a:prstGeom prst="rect">
            <a:avLst/>
          </a:prstGeom>
          <a:noFill/>
        </p:spPr>
        <p:txBody>
          <a:bodyPr wrap="square" rtlCol="0">
            <a:spAutoFit/>
          </a:bodyPr>
          <a:lstStyle/>
          <a:p>
            <a:r>
              <a:rPr lang="en-US" sz="3200" b="1">
                <a:latin typeface="Times New Roman" panose="02020603050405020304" pitchFamily="18" charset="0"/>
                <a:ea typeface="Adobe Fan Heiti Std B" pitchFamily="34" charset="-128"/>
                <a:cs typeface="Times New Roman" panose="02020603050405020304" pitchFamily="18" charset="0"/>
              </a:rPr>
              <a:t>Fill in the blanks with the corect words from the word bank</a:t>
            </a:r>
          </a:p>
          <a:p>
            <a:endParaRPr lang="en-US" sz="3200" b="1">
              <a:latin typeface="Times New Roman" panose="02020603050405020304" pitchFamily="18" charset="0"/>
              <a:ea typeface="Adobe Fan Heiti Std B" pitchFamily="34" charset="-128"/>
              <a:cs typeface="Times New Roman" panose="02020603050405020304" pitchFamily="18" charset="0"/>
            </a:endParaRPr>
          </a:p>
        </p:txBody>
      </p:sp>
      <p:sp>
        <p:nvSpPr>
          <p:cNvPr id="5" name="TextBox 4">
            <a:extLst>
              <a:ext uri="{FF2B5EF4-FFF2-40B4-BE49-F238E27FC236}">
                <a16:creationId xmlns:a16="http://schemas.microsoft.com/office/drawing/2014/main" id="{50755E20-36FA-4016-9587-8548ABC7BE75}"/>
              </a:ext>
            </a:extLst>
          </p:cNvPr>
          <p:cNvSpPr txBox="1"/>
          <p:nvPr/>
        </p:nvSpPr>
        <p:spPr>
          <a:xfrm>
            <a:off x="1668837" y="1267346"/>
            <a:ext cx="9656689" cy="502766"/>
          </a:xfrm>
          <a:prstGeom prst="rect">
            <a:avLst/>
          </a:prstGeom>
          <a:noFill/>
        </p:spPr>
        <p:txBody>
          <a:bodyPr wrap="square" rtlCol="0">
            <a:spAutoFit/>
          </a:bodyPr>
          <a:lstStyle/>
          <a:p>
            <a:r>
              <a:rPr lang="en-US" sz="2667" b="1" i="1">
                <a:solidFill>
                  <a:srgbClr val="0070C0"/>
                </a:solidFill>
                <a:latin typeface="Times New Roman" panose="02020603050405020304" pitchFamily="18" charset="0"/>
                <a:cs typeface="Times New Roman" panose="02020603050405020304" pitchFamily="18" charset="0"/>
              </a:rPr>
              <a:t>Authenticate        keylogger        attack            firewall        patch</a:t>
            </a:r>
          </a:p>
        </p:txBody>
      </p:sp>
      <p:sp>
        <p:nvSpPr>
          <p:cNvPr id="6" name="TextBox 5">
            <a:extLst>
              <a:ext uri="{FF2B5EF4-FFF2-40B4-BE49-F238E27FC236}">
                <a16:creationId xmlns:a16="http://schemas.microsoft.com/office/drawing/2014/main" id="{0F90ECC5-45A1-4AF5-B574-7A56ED6E3A61}"/>
              </a:ext>
            </a:extLst>
          </p:cNvPr>
          <p:cNvSpPr txBox="1"/>
          <p:nvPr/>
        </p:nvSpPr>
        <p:spPr>
          <a:xfrm>
            <a:off x="1537616" y="1865244"/>
            <a:ext cx="9358595" cy="3712748"/>
          </a:xfrm>
          <a:prstGeom prst="rect">
            <a:avLst/>
          </a:prstGeom>
          <a:noFill/>
        </p:spPr>
        <p:txBody>
          <a:bodyPr wrap="square" rtlCol="0">
            <a:spAutoFit/>
          </a:bodyPr>
          <a:lstStyle/>
          <a:p>
            <a:pPr marL="457189" indent="-457189">
              <a:lnSpc>
                <a:spcPct val="150000"/>
              </a:lnSpc>
              <a:buAutoNum type="arabicPlain"/>
            </a:pPr>
            <a:r>
              <a:rPr lang="en-US" sz="2667">
                <a:latin typeface="Times New Roman" panose="02020603050405020304" pitchFamily="18" charset="0"/>
                <a:cs typeface="Times New Roman" panose="02020603050405020304" pitchFamily="18" charset="0"/>
              </a:rPr>
              <a:t>Management has to __________</a:t>
            </a:r>
            <a:r>
              <a:rPr lang="en-US" sz="2667" b="1" i="1">
                <a:solidFill>
                  <a:srgbClr val="0070C0"/>
                </a:solidFill>
                <a:latin typeface="Times New Roman" panose="02020603050405020304" pitchFamily="18" charset="0"/>
                <a:cs typeface="Times New Roman" panose="02020603050405020304" pitchFamily="18" charset="0"/>
              </a:rPr>
              <a:t> </a:t>
            </a:r>
            <a:r>
              <a:rPr lang="en-US" sz="2667">
                <a:latin typeface="Times New Roman" panose="02020603050405020304" pitchFamily="18" charset="0"/>
                <a:cs typeface="Times New Roman" panose="02020603050405020304" pitchFamily="18" charset="0"/>
              </a:rPr>
              <a:t>the program before you download  it.</a:t>
            </a:r>
          </a:p>
          <a:p>
            <a:pPr marL="457189" indent="-457189">
              <a:lnSpc>
                <a:spcPct val="150000"/>
              </a:lnSpc>
              <a:buAutoNum type="arabicPlain"/>
            </a:pPr>
            <a:r>
              <a:rPr lang="en-US" sz="2667">
                <a:latin typeface="Times New Roman" panose="02020603050405020304" pitchFamily="18" charset="0"/>
                <a:cs typeface="Times New Roman" panose="02020603050405020304" pitchFamily="18" charset="0"/>
              </a:rPr>
              <a:t>A (n) </a:t>
            </a:r>
            <a:r>
              <a:rPr lang="en-US" sz="2667" b="1" i="1" u="sng">
                <a:latin typeface="Times New Roman" panose="02020603050405020304" pitchFamily="18" charset="0"/>
                <a:cs typeface="Times New Roman" panose="02020603050405020304" pitchFamily="18" charset="0"/>
              </a:rPr>
              <a:t>________</a:t>
            </a:r>
            <a:r>
              <a:rPr lang="en-US" sz="2667">
                <a:latin typeface="Times New Roman" panose="02020603050405020304" pitchFamily="18" charset="0"/>
                <a:cs typeface="Times New Roman" panose="02020603050405020304" pitchFamily="18" charset="0"/>
              </a:rPr>
              <a:t> will record your password.</a:t>
            </a:r>
          </a:p>
          <a:p>
            <a:pPr marL="457189" indent="-457189">
              <a:lnSpc>
                <a:spcPct val="150000"/>
              </a:lnSpc>
              <a:buAutoNum type="arabicPlain"/>
            </a:pPr>
            <a:r>
              <a:rPr lang="en-US" sz="2667">
                <a:latin typeface="Times New Roman" panose="02020603050405020304" pitchFamily="18" charset="0"/>
                <a:cs typeface="Times New Roman" panose="02020603050405020304" pitchFamily="18" charset="0"/>
              </a:rPr>
              <a:t> Without antivirus software computers are open to a(n) </a:t>
            </a:r>
            <a:r>
              <a:rPr lang="en-US" sz="2667" b="1" i="1" u="sng">
                <a:latin typeface="Times New Roman" panose="02020603050405020304" pitchFamily="18" charset="0"/>
                <a:cs typeface="Times New Roman" panose="02020603050405020304" pitchFamily="18" charset="0"/>
              </a:rPr>
              <a:t>______</a:t>
            </a:r>
            <a:r>
              <a:rPr lang="en-US" sz="2667" b="1" i="1" u="sng">
                <a:solidFill>
                  <a:srgbClr val="0070C0"/>
                </a:solidFill>
                <a:latin typeface="Times New Roman" panose="02020603050405020304" pitchFamily="18" charset="0"/>
                <a:cs typeface="Times New Roman" panose="02020603050405020304" pitchFamily="18" charset="0"/>
              </a:rPr>
              <a:t> </a:t>
            </a:r>
            <a:endParaRPr lang="en-US" sz="2667">
              <a:latin typeface="Times New Roman" panose="02020603050405020304" pitchFamily="18" charset="0"/>
              <a:cs typeface="Times New Roman" panose="02020603050405020304" pitchFamily="18" charset="0"/>
            </a:endParaRPr>
          </a:p>
          <a:p>
            <a:pPr marL="457189" indent="-457189">
              <a:lnSpc>
                <a:spcPct val="150000"/>
              </a:lnSpc>
              <a:buAutoNum type="arabicPlain"/>
            </a:pPr>
            <a:r>
              <a:rPr lang="en-US" sz="2667">
                <a:latin typeface="Times New Roman" panose="02020603050405020304" pitchFamily="18" charset="0"/>
                <a:cs typeface="Times New Roman" panose="02020603050405020304" pitchFamily="18" charset="0"/>
              </a:rPr>
              <a:t>Put up a(n) </a:t>
            </a:r>
            <a:r>
              <a:rPr lang="en-US" sz="2667" b="1" i="1" u="sng">
                <a:latin typeface="Times New Roman" panose="02020603050405020304" pitchFamily="18" charset="0"/>
                <a:cs typeface="Times New Roman" panose="02020603050405020304" pitchFamily="18" charset="0"/>
              </a:rPr>
              <a:t>_________</a:t>
            </a:r>
            <a:r>
              <a:rPr lang="en-US" sz="2667">
                <a:latin typeface="Times New Roman" panose="02020603050405020304" pitchFamily="18" charset="0"/>
                <a:cs typeface="Times New Roman" panose="02020603050405020304" pitchFamily="18" charset="0"/>
              </a:rPr>
              <a:t> to keep hackers out of your computer.</a:t>
            </a:r>
          </a:p>
          <a:p>
            <a:pPr marL="457189" indent="-457189">
              <a:lnSpc>
                <a:spcPct val="150000"/>
              </a:lnSpc>
              <a:buAutoNum type="arabicPlain"/>
            </a:pPr>
            <a:r>
              <a:rPr lang="en-US" sz="2667">
                <a:latin typeface="Times New Roman" panose="02020603050405020304" pitchFamily="18" charset="0"/>
                <a:cs typeface="Times New Roman" panose="02020603050405020304" pitchFamily="18" charset="0"/>
              </a:rPr>
              <a:t>Download the </a:t>
            </a:r>
            <a:r>
              <a:rPr lang="en-US" sz="2667" b="1" i="1" u="sng">
                <a:latin typeface="Times New Roman" panose="02020603050405020304" pitchFamily="18" charset="0"/>
                <a:cs typeface="Times New Roman" panose="02020603050405020304" pitchFamily="18" charset="0"/>
              </a:rPr>
              <a:t>________</a:t>
            </a:r>
            <a:r>
              <a:rPr lang="en-US" sz="2667">
                <a:latin typeface="Times New Roman" panose="02020603050405020304" pitchFamily="18" charset="0"/>
                <a:cs typeface="Times New Roman" panose="02020603050405020304" pitchFamily="18" charset="0"/>
              </a:rPr>
              <a:t> to make the program work corectly.</a:t>
            </a:r>
          </a:p>
        </p:txBody>
      </p:sp>
      <p:sp>
        <p:nvSpPr>
          <p:cNvPr id="7" name="TextBox 6">
            <a:extLst>
              <a:ext uri="{FF2B5EF4-FFF2-40B4-BE49-F238E27FC236}">
                <a16:creationId xmlns:a16="http://schemas.microsoft.com/office/drawing/2014/main" id="{F7EAFB1F-E76E-4CB6-B2F5-58D13FBBE7F3}"/>
              </a:ext>
            </a:extLst>
          </p:cNvPr>
          <p:cNvSpPr txBox="1"/>
          <p:nvPr/>
        </p:nvSpPr>
        <p:spPr>
          <a:xfrm>
            <a:off x="4850898" y="1965215"/>
            <a:ext cx="1806905" cy="461665"/>
          </a:xfrm>
          <a:prstGeom prst="rect">
            <a:avLst/>
          </a:prstGeom>
          <a:noFill/>
        </p:spPr>
        <p:txBody>
          <a:bodyPr wrap="none" rtlCol="0">
            <a:spAutoFit/>
          </a:bodyPr>
          <a:lstStyle/>
          <a:p>
            <a:r>
              <a:rPr lang="en-US" sz="2400" b="1" i="1">
                <a:solidFill>
                  <a:srgbClr val="0070C0"/>
                </a:solidFill>
                <a:latin typeface="Times New Roman" panose="02020603050405020304" pitchFamily="18" charset="0"/>
                <a:cs typeface="Times New Roman" panose="02020603050405020304" pitchFamily="18" charset="0"/>
              </a:rPr>
              <a:t>Authenticate</a:t>
            </a:r>
            <a:endParaRPr lang="en-US" sz="2400"/>
          </a:p>
        </p:txBody>
      </p:sp>
      <p:sp>
        <p:nvSpPr>
          <p:cNvPr id="8" name="TextBox 7">
            <a:extLst>
              <a:ext uri="{FF2B5EF4-FFF2-40B4-BE49-F238E27FC236}">
                <a16:creationId xmlns:a16="http://schemas.microsoft.com/office/drawing/2014/main" id="{DF153BD0-F38B-4A97-936D-EC6DDE329C21}"/>
              </a:ext>
            </a:extLst>
          </p:cNvPr>
          <p:cNvSpPr txBox="1"/>
          <p:nvPr/>
        </p:nvSpPr>
        <p:spPr>
          <a:xfrm>
            <a:off x="2827606" y="3151165"/>
            <a:ext cx="1519311" cy="461665"/>
          </a:xfrm>
          <a:prstGeom prst="rect">
            <a:avLst/>
          </a:prstGeom>
          <a:noFill/>
        </p:spPr>
        <p:txBody>
          <a:bodyPr wrap="square" rtlCol="0">
            <a:spAutoFit/>
          </a:bodyPr>
          <a:lstStyle/>
          <a:p>
            <a:r>
              <a:rPr lang="en-US" sz="2400" b="1" i="1">
                <a:solidFill>
                  <a:srgbClr val="0070C0"/>
                </a:solidFill>
                <a:latin typeface="Times New Roman" panose="02020603050405020304" pitchFamily="18" charset="0"/>
                <a:cs typeface="Times New Roman" panose="02020603050405020304" pitchFamily="18" charset="0"/>
              </a:rPr>
              <a:t>keylogger</a:t>
            </a:r>
            <a:endParaRPr lang="en-US" sz="2400"/>
          </a:p>
        </p:txBody>
      </p:sp>
      <p:sp>
        <p:nvSpPr>
          <p:cNvPr id="9" name="TextBox 8">
            <a:extLst>
              <a:ext uri="{FF2B5EF4-FFF2-40B4-BE49-F238E27FC236}">
                <a16:creationId xmlns:a16="http://schemas.microsoft.com/office/drawing/2014/main" id="{E7F95CD6-E879-4FF4-92C5-E5E0135C36FD}"/>
              </a:ext>
            </a:extLst>
          </p:cNvPr>
          <p:cNvSpPr txBox="1"/>
          <p:nvPr/>
        </p:nvSpPr>
        <p:spPr>
          <a:xfrm>
            <a:off x="9608233" y="3808827"/>
            <a:ext cx="952505" cy="461665"/>
          </a:xfrm>
          <a:prstGeom prst="rect">
            <a:avLst/>
          </a:prstGeom>
          <a:noFill/>
        </p:spPr>
        <p:txBody>
          <a:bodyPr wrap="none" rtlCol="0">
            <a:spAutoFit/>
          </a:bodyPr>
          <a:lstStyle/>
          <a:p>
            <a:r>
              <a:rPr lang="en-US" sz="2400" b="1" i="1">
                <a:solidFill>
                  <a:srgbClr val="0070C0"/>
                </a:solidFill>
                <a:latin typeface="Times New Roman" panose="02020603050405020304" pitchFamily="18" charset="0"/>
                <a:cs typeface="Times New Roman" panose="02020603050405020304" pitchFamily="18" charset="0"/>
              </a:rPr>
              <a:t>attack</a:t>
            </a:r>
            <a:endParaRPr lang="en-US" sz="2400"/>
          </a:p>
        </p:txBody>
      </p:sp>
      <p:sp>
        <p:nvSpPr>
          <p:cNvPr id="10" name="TextBox 9">
            <a:extLst>
              <a:ext uri="{FF2B5EF4-FFF2-40B4-BE49-F238E27FC236}">
                <a16:creationId xmlns:a16="http://schemas.microsoft.com/office/drawing/2014/main" id="{60DDE554-FDC9-4E80-A74F-7A3D3FD4B456}"/>
              </a:ext>
            </a:extLst>
          </p:cNvPr>
          <p:cNvSpPr txBox="1"/>
          <p:nvPr/>
        </p:nvSpPr>
        <p:spPr>
          <a:xfrm>
            <a:off x="3935263" y="4446626"/>
            <a:ext cx="1157689" cy="461665"/>
          </a:xfrm>
          <a:prstGeom prst="rect">
            <a:avLst/>
          </a:prstGeom>
          <a:noFill/>
        </p:spPr>
        <p:txBody>
          <a:bodyPr wrap="none" rtlCol="0">
            <a:spAutoFit/>
          </a:bodyPr>
          <a:lstStyle/>
          <a:p>
            <a:r>
              <a:rPr lang="en-US" sz="2400" b="1" i="1">
                <a:solidFill>
                  <a:srgbClr val="0070C0"/>
                </a:solidFill>
                <a:latin typeface="Times New Roman" panose="02020603050405020304" pitchFamily="18" charset="0"/>
                <a:cs typeface="Times New Roman" panose="02020603050405020304" pitchFamily="18" charset="0"/>
              </a:rPr>
              <a:t>firewall</a:t>
            </a:r>
            <a:endParaRPr lang="en-US" sz="2400"/>
          </a:p>
        </p:txBody>
      </p:sp>
      <p:sp>
        <p:nvSpPr>
          <p:cNvPr id="11" name="TextBox 10">
            <a:extLst>
              <a:ext uri="{FF2B5EF4-FFF2-40B4-BE49-F238E27FC236}">
                <a16:creationId xmlns:a16="http://schemas.microsoft.com/office/drawing/2014/main" id="{6637CA29-51EF-468F-A058-B58EA48F9447}"/>
              </a:ext>
            </a:extLst>
          </p:cNvPr>
          <p:cNvSpPr txBox="1"/>
          <p:nvPr/>
        </p:nvSpPr>
        <p:spPr>
          <a:xfrm>
            <a:off x="4382501" y="5058475"/>
            <a:ext cx="885179" cy="461665"/>
          </a:xfrm>
          <a:prstGeom prst="rect">
            <a:avLst/>
          </a:prstGeom>
          <a:noFill/>
        </p:spPr>
        <p:txBody>
          <a:bodyPr wrap="none" rtlCol="0">
            <a:spAutoFit/>
          </a:bodyPr>
          <a:lstStyle/>
          <a:p>
            <a:r>
              <a:rPr lang="en-US" sz="2400" b="1" i="1">
                <a:solidFill>
                  <a:srgbClr val="0070C0"/>
                </a:solidFill>
                <a:latin typeface="Times New Roman" panose="02020603050405020304" pitchFamily="18" charset="0"/>
                <a:cs typeface="Times New Roman" panose="02020603050405020304" pitchFamily="18" charset="0"/>
              </a:rPr>
              <a:t>patch</a:t>
            </a:r>
            <a:endParaRPr lang="en-US" sz="2400"/>
          </a:p>
        </p:txBody>
      </p:sp>
    </p:spTree>
    <p:extLst>
      <p:ext uri="{BB962C8B-B14F-4D97-AF65-F5344CB8AC3E}">
        <p14:creationId xmlns:p14="http://schemas.microsoft.com/office/powerpoint/2010/main" val="72095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ABF62-67CA-4862-B7BF-E9176C9593AF}"/>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FDA7A35-33AE-41A8-8914-1ED80DACB1D1}"/>
              </a:ext>
            </a:extLst>
          </p:cNvPr>
          <p:cNvSpPr/>
          <p:nvPr/>
        </p:nvSpPr>
        <p:spPr>
          <a:xfrm>
            <a:off x="497142" y="416951"/>
            <a:ext cx="759182" cy="1231106"/>
          </a:xfrm>
          <a:prstGeom prst="rect">
            <a:avLst/>
          </a:prstGeom>
          <a:noFill/>
        </p:spPr>
        <p:txBody>
          <a:bodyPr wrap="none" lIns="121920" tIns="60960" rIns="121920" bIns="60960">
            <a:spAutoFit/>
          </a:bodyPr>
          <a:lstStyle/>
          <a:p>
            <a:pPr algn="ctr"/>
            <a:r>
              <a:rPr lang="en-US" sz="7200" b="1" spc="4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Times New Roman" panose="02020603050405020304" pitchFamily="18" charset="0"/>
                <a:cs typeface="Times New Roman" panose="02020603050405020304" pitchFamily="18" charset="0"/>
              </a:rPr>
              <a:t>5</a:t>
            </a:r>
          </a:p>
        </p:txBody>
      </p:sp>
      <p:sp>
        <p:nvSpPr>
          <p:cNvPr id="4" name="TextBox 3">
            <a:extLst>
              <a:ext uri="{FF2B5EF4-FFF2-40B4-BE49-F238E27FC236}">
                <a16:creationId xmlns:a16="http://schemas.microsoft.com/office/drawing/2014/main" id="{DFB80CE8-4DE7-4BBB-BC29-88C15534AE35}"/>
              </a:ext>
            </a:extLst>
          </p:cNvPr>
          <p:cNvSpPr txBox="1"/>
          <p:nvPr/>
        </p:nvSpPr>
        <p:spPr>
          <a:xfrm>
            <a:off x="1364566" y="740212"/>
            <a:ext cx="10775853" cy="1815690"/>
          </a:xfrm>
          <a:prstGeom prst="rect">
            <a:avLst/>
          </a:prstGeom>
          <a:noFill/>
        </p:spPr>
        <p:txBody>
          <a:bodyPr wrap="square" rtlCol="0">
            <a:spAutoFit/>
          </a:bodyPr>
          <a:lstStyle/>
          <a:p>
            <a:r>
              <a:rPr lang="en-US" sz="3733" b="1">
                <a:latin typeface="Times New Roman" panose="02020603050405020304" pitchFamily="18" charset="0"/>
                <a:ea typeface="Adobe Fan Heiti Std B" pitchFamily="34" charset="-128"/>
                <a:cs typeface="Times New Roman" panose="02020603050405020304" pitchFamily="18" charset="0"/>
              </a:rPr>
              <a:t>Listen and read the email about safety measures again. What should users do when popups appear on a web browser ?</a:t>
            </a:r>
          </a:p>
        </p:txBody>
      </p:sp>
      <p:sp>
        <p:nvSpPr>
          <p:cNvPr id="5" name="TextBox 4">
            <a:extLst>
              <a:ext uri="{FF2B5EF4-FFF2-40B4-BE49-F238E27FC236}">
                <a16:creationId xmlns:a16="http://schemas.microsoft.com/office/drawing/2014/main" id="{F658DE1D-5A75-4952-9486-A82DC2464382}"/>
              </a:ext>
            </a:extLst>
          </p:cNvPr>
          <p:cNvSpPr txBox="1"/>
          <p:nvPr/>
        </p:nvSpPr>
        <p:spPr>
          <a:xfrm>
            <a:off x="497142" y="3429000"/>
            <a:ext cx="11572399" cy="523220"/>
          </a:xfrm>
          <a:prstGeom prst="rect">
            <a:avLst/>
          </a:prstGeom>
          <a:noFill/>
        </p:spPr>
        <p:txBody>
          <a:bodyPr wrap="none" rtlCol="0">
            <a:spAutoFit/>
          </a:bodyPr>
          <a:lstStyle/>
          <a:p>
            <a:r>
              <a:rPr lang="en-US" sz="2800">
                <a:solidFill>
                  <a:srgbClr val="FF0000"/>
                </a:solidFill>
                <a:latin typeface="Times New Roman" panose="02020603050405020304" pitchFamily="18" charset="0"/>
                <a:cs typeface="Times New Roman" panose="02020603050405020304" pitchFamily="18" charset="0"/>
              </a:rPr>
              <a:t>Users should make sure their browsers block unwanted advertisements/popups.</a:t>
            </a:r>
          </a:p>
        </p:txBody>
      </p:sp>
    </p:spTree>
    <p:extLst>
      <p:ext uri="{BB962C8B-B14F-4D97-AF65-F5344CB8AC3E}">
        <p14:creationId xmlns:p14="http://schemas.microsoft.com/office/powerpoint/2010/main" val="74597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86D69-55A7-4E60-B4F5-45BB996E4618}"/>
              </a:ext>
            </a:extLst>
          </p:cNvPr>
          <p:cNvPicPr>
            <a:picLocks noChangeAspect="1"/>
          </p:cNvPicPr>
          <p:nvPr/>
        </p:nvPicPr>
        <p:blipFill>
          <a:blip r:embed="rId2"/>
          <a:stretch>
            <a:fillRect/>
          </a:stretch>
        </p:blipFill>
        <p:spPr>
          <a:xfrm>
            <a:off x="-1" y="0"/>
            <a:ext cx="12192001" cy="6858000"/>
          </a:xfrm>
          <a:prstGeom prst="rect">
            <a:avLst/>
          </a:prstGeom>
        </p:spPr>
      </p:pic>
      <p:sp>
        <p:nvSpPr>
          <p:cNvPr id="4" name="TextBox 3">
            <a:extLst>
              <a:ext uri="{FF2B5EF4-FFF2-40B4-BE49-F238E27FC236}">
                <a16:creationId xmlns:a16="http://schemas.microsoft.com/office/drawing/2014/main" id="{3FF5B670-704F-4F2A-95D0-7A4F72E09988}"/>
              </a:ext>
            </a:extLst>
          </p:cNvPr>
          <p:cNvSpPr txBox="1"/>
          <p:nvPr/>
        </p:nvSpPr>
        <p:spPr>
          <a:xfrm>
            <a:off x="2823197" y="1083212"/>
            <a:ext cx="6017994" cy="3154710"/>
          </a:xfrm>
          <a:prstGeom prst="rect">
            <a:avLst/>
          </a:prstGeom>
          <a:noFill/>
        </p:spPr>
        <p:txBody>
          <a:bodyPr wrap="none" rtlCol="0">
            <a:spAutoFit/>
          </a:bodyPr>
          <a:lstStyle/>
          <a:p>
            <a:r>
              <a:rPr lang="en-US" sz="19900" b="1">
                <a:solidFill>
                  <a:schemeClr val="bg1"/>
                </a:solidFill>
                <a:latin typeface=".VnFree" panose="020B7200000000000000" pitchFamily="34" charset="0"/>
              </a:rPr>
              <a:t>Listening</a:t>
            </a:r>
          </a:p>
        </p:txBody>
      </p:sp>
    </p:spTree>
    <p:extLst>
      <p:ext uri="{BB962C8B-B14F-4D97-AF65-F5344CB8AC3E}">
        <p14:creationId xmlns:p14="http://schemas.microsoft.com/office/powerpoint/2010/main" val="4003315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E2EBFE-01A8-4FA0-8DC6-AA91B48ECD3F}"/>
              </a:ext>
            </a:extLst>
          </p:cNvPr>
          <p:cNvPicPr>
            <a:picLocks noChangeAspect="1"/>
          </p:cNvPicPr>
          <p:nvPr/>
        </p:nvPicPr>
        <p:blipFill>
          <a:blip r:embed="rId2"/>
          <a:stretch>
            <a:fillRect/>
          </a:stretch>
        </p:blipFill>
        <p:spPr>
          <a:xfrm>
            <a:off x="0" y="0"/>
            <a:ext cx="12192000" cy="6912397"/>
          </a:xfrm>
          <a:prstGeom prst="rect">
            <a:avLst/>
          </a:prstGeom>
        </p:spPr>
      </p:pic>
      <p:sp>
        <p:nvSpPr>
          <p:cNvPr id="4" name="Rectangle 3">
            <a:extLst>
              <a:ext uri="{FF2B5EF4-FFF2-40B4-BE49-F238E27FC236}">
                <a16:creationId xmlns:a16="http://schemas.microsoft.com/office/drawing/2014/main" id="{0A9FA6C4-E7D2-4FA5-A59A-2137B9860E82}"/>
              </a:ext>
            </a:extLst>
          </p:cNvPr>
          <p:cNvSpPr/>
          <p:nvPr/>
        </p:nvSpPr>
        <p:spPr>
          <a:xfrm>
            <a:off x="11011290" y="-14068"/>
            <a:ext cx="749299" cy="2154436"/>
          </a:xfrm>
          <a:prstGeom prst="rect">
            <a:avLst/>
          </a:prstGeom>
          <a:noFill/>
          <a:ln>
            <a:noFill/>
          </a:ln>
        </p:spPr>
        <p:txBody>
          <a:bodyPr wrap="square" lIns="121920" tIns="60960" rIns="121920" bIns="60960">
            <a:spAutoFit/>
          </a:bodyPr>
          <a:lstStyle/>
          <a:p>
            <a:pPr algn="ctr"/>
            <a:r>
              <a:rPr lang="en-US" sz="6600" b="1" spc="400">
                <a:ln w="11430" cmpd="sng">
                  <a:solidFill>
                    <a:schemeClr val="accent1">
                      <a:tint val="10000"/>
                    </a:schemeClr>
                  </a:solidFill>
                  <a:prstDash val="solid"/>
                  <a:miter lim="800000"/>
                </a:ln>
                <a:solidFill>
                  <a:schemeClr val="bg1"/>
                </a:solidFill>
                <a:effectLst>
                  <a:glow rad="45500">
                    <a:schemeClr val="accent1">
                      <a:satMod val="220000"/>
                      <a:alpha val="35000"/>
                    </a:schemeClr>
                  </a:glow>
                </a:effectLst>
                <a:latin typeface="Times New Roman" panose="02020603050405020304" pitchFamily="18" charset="0"/>
                <a:cs typeface="Times New Roman" panose="02020603050405020304" pitchFamily="18" charset="0"/>
              </a:rPr>
              <a:t>6</a:t>
            </a:r>
          </a:p>
          <a:p>
            <a:pPr algn="ctr"/>
            <a:endParaRPr lang="en-US" sz="6600" b="1" spc="400">
              <a:ln w="11430" cmpd="sng">
                <a:solidFill>
                  <a:schemeClr val="accent1">
                    <a:tint val="10000"/>
                  </a:schemeClr>
                </a:solidFill>
                <a:prstDash val="solid"/>
                <a:miter lim="800000"/>
              </a:ln>
              <a:solidFill>
                <a:schemeClr val="bg1"/>
              </a:solidFill>
              <a:effectLst>
                <a:glow rad="45500">
                  <a:schemeClr val="accent1">
                    <a:satMod val="220000"/>
                    <a:alpha val="35000"/>
                  </a:schemeClr>
                </a:glow>
              </a:effectLst>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06BE84E5-AB27-49AD-8E60-B7F53551D224}"/>
              </a:ext>
            </a:extLst>
          </p:cNvPr>
          <p:cNvSpPr txBox="1">
            <a:spLocks/>
          </p:cNvSpPr>
          <p:nvPr/>
        </p:nvSpPr>
        <p:spPr>
          <a:xfrm>
            <a:off x="1244989" y="358774"/>
            <a:ext cx="10515600" cy="10871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bg1"/>
                </a:solidFill>
                <a:latin typeface="Times New Roman" panose="02020603050405020304" pitchFamily="18" charset="0"/>
                <a:cs typeface="Times New Roman" panose="02020603050405020304" pitchFamily="18" charset="0"/>
              </a:rPr>
              <a:t>Listen again and complete the conversaion</a:t>
            </a:r>
          </a:p>
        </p:txBody>
      </p:sp>
      <p:sp>
        <p:nvSpPr>
          <p:cNvPr id="6" name="Content Placeholder 2">
            <a:extLst>
              <a:ext uri="{FF2B5EF4-FFF2-40B4-BE49-F238E27FC236}">
                <a16:creationId xmlns:a16="http://schemas.microsoft.com/office/drawing/2014/main" id="{861A0AB2-D279-4AA3-9969-0DA04E036579}"/>
              </a:ext>
            </a:extLst>
          </p:cNvPr>
          <p:cNvSpPr txBox="1">
            <a:spLocks/>
          </p:cNvSpPr>
          <p:nvPr/>
        </p:nvSpPr>
        <p:spPr>
          <a:xfrm>
            <a:off x="2926079" y="959377"/>
            <a:ext cx="9265921" cy="595301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0C0"/>
                </a:solidFill>
                <a:latin typeface="Times New Roman" panose="02020603050405020304" pitchFamily="18" charset="0"/>
                <a:cs typeface="Times New Roman" panose="02020603050405020304" pitchFamily="18" charset="0"/>
              </a:rPr>
              <a:t>Employee 1</a:t>
            </a:r>
            <a:r>
              <a:rPr lang="en-US">
                <a:latin typeface="Times New Roman" panose="02020603050405020304" pitchFamily="18" charset="0"/>
                <a:cs typeface="Times New Roman" panose="02020603050405020304" pitchFamily="18" charset="0"/>
              </a:rPr>
              <a:t>: None of my programs have online access.</a:t>
            </a:r>
          </a:p>
          <a:p>
            <a:pPr marL="0" indent="0">
              <a:buFont typeface="Arial" panose="020B0604020202020204" pitchFamily="34" charset="0"/>
              <a:buNone/>
            </a:pPr>
            <a:r>
              <a:rPr lang="en-US">
                <a:solidFill>
                  <a:srgbClr val="7030A0"/>
                </a:solidFill>
                <a:latin typeface="Times New Roman" panose="02020603050405020304" pitchFamily="18" charset="0"/>
                <a:cs typeface="Times New Roman" panose="02020603050405020304" pitchFamily="18" charset="0"/>
              </a:rPr>
              <a:t>Employee 2</a:t>
            </a:r>
            <a:r>
              <a:rPr lang="en-US">
                <a:latin typeface="Times New Roman" panose="02020603050405020304" pitchFamily="18" charset="0"/>
                <a:cs typeface="Times New Roman" panose="02020603050405020304" pitchFamily="18" charset="0"/>
              </a:rPr>
              <a:t>: What about ① ______   _________ ?</a:t>
            </a:r>
          </a:p>
          <a:p>
            <a:pPr marL="0" indent="0">
              <a:buFont typeface="Arial" panose="020B0604020202020204" pitchFamily="34" charset="0"/>
              <a:buNone/>
            </a:pPr>
            <a:r>
              <a:rPr lang="en-US">
                <a:solidFill>
                  <a:srgbClr val="0070C0"/>
                </a:solidFill>
                <a:latin typeface="Times New Roman" panose="02020603050405020304" pitchFamily="18" charset="0"/>
                <a:cs typeface="Times New Roman" panose="02020603050405020304" pitchFamily="18" charset="0"/>
              </a:rPr>
              <a:t>Employee 1</a:t>
            </a:r>
            <a:r>
              <a:rPr lang="en-US">
                <a:latin typeface="Times New Roman" panose="02020603050405020304" pitchFamily="18" charset="0"/>
                <a:cs typeface="Times New Roman" panose="02020603050405020304" pitchFamily="18" charset="0"/>
              </a:rPr>
              <a:t>: The browser opens, but I can't access any websites. Most importantly, I can't use the email client.</a:t>
            </a:r>
          </a:p>
          <a:p>
            <a:pPr marL="0" indent="0">
              <a:buFont typeface="Arial" panose="020B0604020202020204" pitchFamily="34" charset="0"/>
              <a:buNone/>
            </a:pPr>
            <a:r>
              <a:rPr lang="en-US">
                <a:solidFill>
                  <a:srgbClr val="7030A0"/>
                </a:solidFill>
                <a:latin typeface="Times New Roman" panose="02020603050405020304" pitchFamily="18" charset="0"/>
                <a:cs typeface="Times New Roman" panose="02020603050405020304" pitchFamily="18" charset="0"/>
              </a:rPr>
              <a:t>Employee 2</a:t>
            </a:r>
            <a:r>
              <a:rPr lang="en-US">
                <a:latin typeface="Times New Roman" panose="02020603050405020304" pitchFamily="18" charset="0"/>
                <a:cs typeface="Times New Roman" panose="02020603050405020304" pitchFamily="18" charset="0"/>
              </a:rPr>
              <a:t>: That's a big problem.</a:t>
            </a:r>
          </a:p>
          <a:p>
            <a:pPr marL="0" indent="0">
              <a:buFont typeface="Arial" panose="020B0604020202020204" pitchFamily="34" charset="0"/>
              <a:buNone/>
            </a:pPr>
            <a:r>
              <a:rPr lang="en-US">
                <a:solidFill>
                  <a:srgbClr val="0070C0"/>
                </a:solidFill>
                <a:latin typeface="Times New Roman" panose="02020603050405020304" pitchFamily="18" charset="0"/>
                <a:cs typeface="Times New Roman" panose="02020603050405020304" pitchFamily="18" charset="0"/>
              </a:rPr>
              <a:t>Employee 1</a:t>
            </a:r>
            <a:r>
              <a:rPr lang="en-US">
                <a:latin typeface="Times New Roman" panose="02020603050405020304" pitchFamily="18" charset="0"/>
                <a:cs typeface="Times New Roman" panose="02020603050405020304" pitchFamily="18" charset="0"/>
              </a:rPr>
              <a:t>: I know. I think ② ____  _______  __   _______ .</a:t>
            </a:r>
          </a:p>
          <a:p>
            <a:pPr marL="0" indent="0">
              <a:buFont typeface="Arial" panose="020B0604020202020204" pitchFamily="34" charset="0"/>
              <a:buNone/>
            </a:pPr>
            <a:r>
              <a:rPr lang="en-US">
                <a:solidFill>
                  <a:srgbClr val="7030A0"/>
                </a:solidFill>
                <a:latin typeface="Times New Roman" panose="02020603050405020304" pitchFamily="18" charset="0"/>
                <a:cs typeface="Times New Roman" panose="02020603050405020304" pitchFamily="18" charset="0"/>
              </a:rPr>
              <a:t>Employee 2</a:t>
            </a:r>
            <a:r>
              <a:rPr lang="en-US">
                <a:latin typeface="Times New Roman" panose="02020603050405020304" pitchFamily="18" charset="0"/>
                <a:cs typeface="Times New Roman" panose="02020603050405020304" pitchFamily="18" charset="0"/>
              </a:rPr>
              <a:t>: Are you sure? The company's ③_______ __________ ____________is pretty 	         powerful.</a:t>
            </a:r>
          </a:p>
          <a:p>
            <a:pPr marL="0" indent="0">
              <a:buFont typeface="Arial" panose="020B0604020202020204" pitchFamily="34" charset="0"/>
              <a:buNone/>
            </a:pPr>
            <a:r>
              <a:rPr lang="en-US">
                <a:solidFill>
                  <a:srgbClr val="0070C0"/>
                </a:solidFill>
                <a:latin typeface="Times New Roman" panose="02020603050405020304" pitchFamily="18" charset="0"/>
                <a:cs typeface="Times New Roman" panose="02020603050405020304" pitchFamily="18" charset="0"/>
              </a:rPr>
              <a:t>Employee 1</a:t>
            </a:r>
            <a:r>
              <a:rPr lang="en-US">
                <a:latin typeface="Times New Roman" panose="02020603050405020304" pitchFamily="18" charset="0"/>
                <a:cs typeface="Times New Roman" panose="02020603050405020304" pitchFamily="18" charset="0"/>
              </a:rPr>
              <a:t>: I know, and ④ _____ ______ _____  _____  _________ .</a:t>
            </a:r>
          </a:p>
          <a:p>
            <a:pPr marL="0" indent="0">
              <a:buFont typeface="Arial" panose="020B0604020202020204" pitchFamily="34" charset="0"/>
              <a:buNone/>
            </a:pPr>
            <a:r>
              <a:rPr lang="en-US">
                <a:solidFill>
                  <a:srgbClr val="7030A0"/>
                </a:solidFill>
                <a:latin typeface="Times New Roman" panose="02020603050405020304" pitchFamily="18" charset="0"/>
                <a:cs typeface="Times New Roman" panose="02020603050405020304" pitchFamily="18" charset="0"/>
              </a:rPr>
              <a:t>Employee 2</a:t>
            </a:r>
            <a:r>
              <a:rPr lang="en-US">
                <a:latin typeface="Times New Roman" panose="02020603050405020304" pitchFamily="18" charset="0"/>
                <a:cs typeface="Times New Roman" panose="02020603050405020304" pitchFamily="18" charset="0"/>
              </a:rPr>
              <a:t>: Oh, the firewall. How high are your settings?</a:t>
            </a:r>
          </a:p>
          <a:p>
            <a:pPr marL="0" indent="0">
              <a:buFont typeface="Arial" panose="020B0604020202020204" pitchFamily="34" charset="0"/>
              <a:buNone/>
            </a:pPr>
            <a:r>
              <a:rPr lang="en-US">
                <a:solidFill>
                  <a:srgbClr val="0070C0"/>
                </a:solidFill>
                <a:latin typeface="Times New Roman" panose="02020603050405020304" pitchFamily="18" charset="0"/>
                <a:cs typeface="Times New Roman" panose="02020603050405020304" pitchFamily="18" charset="0"/>
              </a:rPr>
              <a:t>Employee 1</a:t>
            </a:r>
            <a:r>
              <a:rPr lang="en-US">
                <a:latin typeface="Times New Roman" panose="02020603050405020304" pitchFamily="18" charset="0"/>
                <a:cs typeface="Times New Roman" panose="02020603050405020304" pitchFamily="18" charset="0"/>
              </a:rPr>
              <a:t>: ⑤ ____  _______ _____ ___________ .</a:t>
            </a:r>
          </a:p>
          <a:p>
            <a:pPr marL="0" indent="0">
              <a:buFont typeface="Arial" panose="020B0604020202020204" pitchFamily="34" charset="0"/>
              <a:buNone/>
            </a:pPr>
            <a:r>
              <a:rPr lang="en-US">
                <a:solidFill>
                  <a:srgbClr val="7030A0"/>
                </a:solidFill>
                <a:latin typeface="Times New Roman" panose="02020603050405020304" pitchFamily="18" charset="0"/>
                <a:cs typeface="Times New Roman" panose="02020603050405020304" pitchFamily="18" charset="0"/>
              </a:rPr>
              <a:t>Employee 2</a:t>
            </a:r>
            <a:r>
              <a:rPr lang="en-US">
                <a:latin typeface="Times New Roman" panose="02020603050405020304" pitchFamily="18" charset="0"/>
                <a:cs typeface="Times New Roman" panose="02020603050405020304" pitchFamily="18" charset="0"/>
              </a:rPr>
              <a:t>:⑥ __________ _______ ___________. You need to lower the level if you want your programs to work. </a:t>
            </a:r>
          </a:p>
        </p:txBody>
      </p:sp>
      <p:sp>
        <p:nvSpPr>
          <p:cNvPr id="7" name="TextBox 1">
            <a:extLst>
              <a:ext uri="{FF2B5EF4-FFF2-40B4-BE49-F238E27FC236}">
                <a16:creationId xmlns:a16="http://schemas.microsoft.com/office/drawing/2014/main" id="{757A3436-BC74-4FE7-A95D-2F0020D19B35}"/>
              </a:ext>
            </a:extLst>
          </p:cNvPr>
          <p:cNvSpPr txBox="1"/>
          <p:nvPr/>
        </p:nvSpPr>
        <p:spPr>
          <a:xfrm>
            <a:off x="7170960" y="1196095"/>
            <a:ext cx="1180465"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your</a:t>
            </a:r>
          </a:p>
        </p:txBody>
      </p:sp>
      <p:sp>
        <p:nvSpPr>
          <p:cNvPr id="8" name="TextBox 1">
            <a:extLst>
              <a:ext uri="{FF2B5EF4-FFF2-40B4-BE49-F238E27FC236}">
                <a16:creationId xmlns:a16="http://schemas.microsoft.com/office/drawing/2014/main" id="{6C555025-C564-4096-92F5-63C8FD0F39D9}"/>
              </a:ext>
            </a:extLst>
          </p:cNvPr>
          <p:cNvSpPr txBox="1"/>
          <p:nvPr/>
        </p:nvSpPr>
        <p:spPr>
          <a:xfrm>
            <a:off x="7922897" y="1216611"/>
            <a:ext cx="1464945"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browser</a:t>
            </a:r>
          </a:p>
        </p:txBody>
      </p:sp>
      <p:sp>
        <p:nvSpPr>
          <p:cNvPr id="9" name="TextBox 1">
            <a:extLst>
              <a:ext uri="{FF2B5EF4-FFF2-40B4-BE49-F238E27FC236}">
                <a16:creationId xmlns:a16="http://schemas.microsoft.com/office/drawing/2014/main" id="{47028AE6-E987-4C7C-99F0-6CEDBD57B4E6}"/>
              </a:ext>
            </a:extLst>
          </p:cNvPr>
          <p:cNvSpPr txBox="1"/>
          <p:nvPr/>
        </p:nvSpPr>
        <p:spPr>
          <a:xfrm>
            <a:off x="7408605" y="2876023"/>
            <a:ext cx="42164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I</a:t>
            </a:r>
          </a:p>
        </p:txBody>
      </p:sp>
      <p:sp>
        <p:nvSpPr>
          <p:cNvPr id="10" name="TextBox 1">
            <a:extLst>
              <a:ext uri="{FF2B5EF4-FFF2-40B4-BE49-F238E27FC236}">
                <a16:creationId xmlns:a16="http://schemas.microsoft.com/office/drawing/2014/main" id="{7884AB1D-BD02-4CFD-BFE9-D579E0D95828}"/>
              </a:ext>
            </a:extLst>
          </p:cNvPr>
          <p:cNvSpPr txBox="1"/>
          <p:nvPr/>
        </p:nvSpPr>
        <p:spPr>
          <a:xfrm>
            <a:off x="8132052" y="2872486"/>
            <a:ext cx="98679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have</a:t>
            </a:r>
          </a:p>
        </p:txBody>
      </p:sp>
      <p:sp>
        <p:nvSpPr>
          <p:cNvPr id="11" name="TextBox 1">
            <a:extLst>
              <a:ext uri="{FF2B5EF4-FFF2-40B4-BE49-F238E27FC236}">
                <a16:creationId xmlns:a16="http://schemas.microsoft.com/office/drawing/2014/main" id="{2CD91D86-4CFF-4840-A61B-F347A8035052}"/>
              </a:ext>
            </a:extLst>
          </p:cNvPr>
          <p:cNvSpPr txBox="1"/>
          <p:nvPr/>
        </p:nvSpPr>
        <p:spPr>
          <a:xfrm>
            <a:off x="9420649" y="2865284"/>
            <a:ext cx="465455"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a</a:t>
            </a:r>
          </a:p>
        </p:txBody>
      </p:sp>
      <p:sp>
        <p:nvSpPr>
          <p:cNvPr id="12" name="TextBox 1">
            <a:extLst>
              <a:ext uri="{FF2B5EF4-FFF2-40B4-BE49-F238E27FC236}">
                <a16:creationId xmlns:a16="http://schemas.microsoft.com/office/drawing/2014/main" id="{2AE98048-C2D8-47A8-B6E7-5A2FCA7DCEDE}"/>
              </a:ext>
            </a:extLst>
          </p:cNvPr>
          <p:cNvSpPr txBox="1"/>
          <p:nvPr/>
        </p:nvSpPr>
        <p:spPr>
          <a:xfrm>
            <a:off x="10043226" y="2895748"/>
            <a:ext cx="128524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virus</a:t>
            </a:r>
          </a:p>
        </p:txBody>
      </p:sp>
      <p:sp>
        <p:nvSpPr>
          <p:cNvPr id="13" name="TextBox 1">
            <a:extLst>
              <a:ext uri="{FF2B5EF4-FFF2-40B4-BE49-F238E27FC236}">
                <a16:creationId xmlns:a16="http://schemas.microsoft.com/office/drawing/2014/main" id="{F433C26E-A19F-4281-99D2-5959AB978B40}"/>
              </a:ext>
            </a:extLst>
          </p:cNvPr>
          <p:cNvSpPr txBox="1"/>
          <p:nvPr/>
        </p:nvSpPr>
        <p:spPr>
          <a:xfrm>
            <a:off x="9212466" y="3413916"/>
            <a:ext cx="85344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new</a:t>
            </a:r>
          </a:p>
        </p:txBody>
      </p:sp>
      <p:sp>
        <p:nvSpPr>
          <p:cNvPr id="14" name="TextBox 1">
            <a:extLst>
              <a:ext uri="{FF2B5EF4-FFF2-40B4-BE49-F238E27FC236}">
                <a16:creationId xmlns:a16="http://schemas.microsoft.com/office/drawing/2014/main" id="{F635981D-AA08-47F1-9F4A-179C49A209C1}"/>
              </a:ext>
            </a:extLst>
          </p:cNvPr>
          <p:cNvSpPr txBox="1"/>
          <p:nvPr/>
        </p:nvSpPr>
        <p:spPr>
          <a:xfrm>
            <a:off x="10344327" y="3400923"/>
            <a:ext cx="155321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antivirus</a:t>
            </a:r>
          </a:p>
        </p:txBody>
      </p:sp>
      <p:sp>
        <p:nvSpPr>
          <p:cNvPr id="15" name="TextBox 1">
            <a:extLst>
              <a:ext uri="{FF2B5EF4-FFF2-40B4-BE49-F238E27FC236}">
                <a16:creationId xmlns:a16="http://schemas.microsoft.com/office/drawing/2014/main" id="{867EA4E6-D297-4B78-9DE7-68600EE2D31B}"/>
              </a:ext>
            </a:extLst>
          </p:cNvPr>
          <p:cNvSpPr txBox="1"/>
          <p:nvPr/>
        </p:nvSpPr>
        <p:spPr>
          <a:xfrm>
            <a:off x="3334516" y="3674901"/>
            <a:ext cx="1654175"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software</a:t>
            </a:r>
          </a:p>
        </p:txBody>
      </p:sp>
      <p:sp>
        <p:nvSpPr>
          <p:cNvPr id="16" name="TextBox 1">
            <a:extLst>
              <a:ext uri="{FF2B5EF4-FFF2-40B4-BE49-F238E27FC236}">
                <a16:creationId xmlns:a16="http://schemas.microsoft.com/office/drawing/2014/main" id="{FC59F097-4126-44DF-AF5C-C787FA9F58E4}"/>
              </a:ext>
            </a:extLst>
          </p:cNvPr>
          <p:cNvSpPr txBox="1"/>
          <p:nvPr/>
        </p:nvSpPr>
        <p:spPr>
          <a:xfrm>
            <a:off x="6967980" y="4113139"/>
            <a:ext cx="688975"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we</a:t>
            </a:r>
          </a:p>
        </p:txBody>
      </p:sp>
      <p:sp>
        <p:nvSpPr>
          <p:cNvPr id="17" name="TextBox 1">
            <a:extLst>
              <a:ext uri="{FF2B5EF4-FFF2-40B4-BE49-F238E27FC236}">
                <a16:creationId xmlns:a16="http://schemas.microsoft.com/office/drawing/2014/main" id="{28DDA0BB-C09D-439D-94E5-7A2602E2D564}"/>
              </a:ext>
            </a:extLst>
          </p:cNvPr>
          <p:cNvSpPr txBox="1"/>
          <p:nvPr/>
        </p:nvSpPr>
        <p:spPr>
          <a:xfrm>
            <a:off x="7864775" y="4099802"/>
            <a:ext cx="79375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just</a:t>
            </a:r>
          </a:p>
        </p:txBody>
      </p:sp>
      <p:sp>
        <p:nvSpPr>
          <p:cNvPr id="18" name="TextBox 1">
            <a:extLst>
              <a:ext uri="{FF2B5EF4-FFF2-40B4-BE49-F238E27FC236}">
                <a16:creationId xmlns:a16="http://schemas.microsoft.com/office/drawing/2014/main" id="{F686BB4F-AB18-4A09-BEE5-FFEC479ED06D}"/>
              </a:ext>
            </a:extLst>
          </p:cNvPr>
          <p:cNvSpPr txBox="1"/>
          <p:nvPr/>
        </p:nvSpPr>
        <p:spPr>
          <a:xfrm>
            <a:off x="8904078" y="4085646"/>
            <a:ext cx="73406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got</a:t>
            </a:r>
          </a:p>
        </p:txBody>
      </p:sp>
      <p:sp>
        <p:nvSpPr>
          <p:cNvPr id="19" name="TextBox 1">
            <a:extLst>
              <a:ext uri="{FF2B5EF4-FFF2-40B4-BE49-F238E27FC236}">
                <a16:creationId xmlns:a16="http://schemas.microsoft.com/office/drawing/2014/main" id="{8F4D2CDA-D10D-4C83-BCD3-9314EB8A3521}"/>
              </a:ext>
            </a:extLst>
          </p:cNvPr>
          <p:cNvSpPr txBox="1"/>
          <p:nvPr/>
        </p:nvSpPr>
        <p:spPr>
          <a:xfrm>
            <a:off x="9991940" y="4113139"/>
            <a:ext cx="68834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the</a:t>
            </a:r>
          </a:p>
        </p:txBody>
      </p:sp>
      <p:sp>
        <p:nvSpPr>
          <p:cNvPr id="20" name="TextBox 1">
            <a:extLst>
              <a:ext uri="{FF2B5EF4-FFF2-40B4-BE49-F238E27FC236}">
                <a16:creationId xmlns:a16="http://schemas.microsoft.com/office/drawing/2014/main" id="{C48F5378-9F1F-4B75-887B-C1E2BEA139A8}"/>
              </a:ext>
            </a:extLst>
          </p:cNvPr>
          <p:cNvSpPr txBox="1"/>
          <p:nvPr/>
        </p:nvSpPr>
        <p:spPr>
          <a:xfrm>
            <a:off x="3090070" y="4461799"/>
            <a:ext cx="1403985"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firewall</a:t>
            </a:r>
          </a:p>
        </p:txBody>
      </p:sp>
      <p:sp>
        <p:nvSpPr>
          <p:cNvPr id="21" name="TextBox 1">
            <a:extLst>
              <a:ext uri="{FF2B5EF4-FFF2-40B4-BE49-F238E27FC236}">
                <a16:creationId xmlns:a16="http://schemas.microsoft.com/office/drawing/2014/main" id="{219BE15A-9E93-41B4-92FA-3AF87151EF36}"/>
              </a:ext>
            </a:extLst>
          </p:cNvPr>
          <p:cNvSpPr txBox="1"/>
          <p:nvPr/>
        </p:nvSpPr>
        <p:spPr>
          <a:xfrm>
            <a:off x="5289525" y="5376653"/>
            <a:ext cx="74930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As</a:t>
            </a:r>
          </a:p>
        </p:txBody>
      </p:sp>
      <p:sp>
        <p:nvSpPr>
          <p:cNvPr id="22" name="TextBox 1">
            <a:extLst>
              <a:ext uri="{FF2B5EF4-FFF2-40B4-BE49-F238E27FC236}">
                <a16:creationId xmlns:a16="http://schemas.microsoft.com/office/drawing/2014/main" id="{B3F337A3-9DFA-480D-A3AE-E628FF6BC442}"/>
              </a:ext>
            </a:extLst>
          </p:cNvPr>
          <p:cNvSpPr txBox="1"/>
          <p:nvPr/>
        </p:nvSpPr>
        <p:spPr>
          <a:xfrm>
            <a:off x="6199410" y="5376653"/>
            <a:ext cx="97155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strict</a:t>
            </a:r>
          </a:p>
        </p:txBody>
      </p:sp>
      <p:sp>
        <p:nvSpPr>
          <p:cNvPr id="23" name="TextBox 1">
            <a:extLst>
              <a:ext uri="{FF2B5EF4-FFF2-40B4-BE49-F238E27FC236}">
                <a16:creationId xmlns:a16="http://schemas.microsoft.com/office/drawing/2014/main" id="{7E3F9FCD-6C69-48F3-98C2-BE9506F6D79F}"/>
              </a:ext>
            </a:extLst>
          </p:cNvPr>
          <p:cNvSpPr txBox="1"/>
          <p:nvPr/>
        </p:nvSpPr>
        <p:spPr>
          <a:xfrm>
            <a:off x="7474755" y="5327118"/>
            <a:ext cx="67437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as</a:t>
            </a:r>
          </a:p>
        </p:txBody>
      </p:sp>
      <p:sp>
        <p:nvSpPr>
          <p:cNvPr id="24" name="TextBox 1">
            <a:extLst>
              <a:ext uri="{FF2B5EF4-FFF2-40B4-BE49-F238E27FC236}">
                <a16:creationId xmlns:a16="http://schemas.microsoft.com/office/drawing/2014/main" id="{DACC86F5-CEF8-430D-B915-6F10C857D774}"/>
              </a:ext>
            </a:extLst>
          </p:cNvPr>
          <p:cNvSpPr txBox="1"/>
          <p:nvPr/>
        </p:nvSpPr>
        <p:spPr>
          <a:xfrm>
            <a:off x="8324630" y="5355276"/>
            <a:ext cx="1505585"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possible</a:t>
            </a:r>
          </a:p>
        </p:txBody>
      </p:sp>
      <p:sp>
        <p:nvSpPr>
          <p:cNvPr id="25" name="TextBox 1">
            <a:extLst>
              <a:ext uri="{FF2B5EF4-FFF2-40B4-BE49-F238E27FC236}">
                <a16:creationId xmlns:a16="http://schemas.microsoft.com/office/drawing/2014/main" id="{67F18704-C4D5-4F48-AF98-C25285F26EEB}"/>
              </a:ext>
            </a:extLst>
          </p:cNvPr>
          <p:cNvSpPr txBox="1"/>
          <p:nvPr/>
        </p:nvSpPr>
        <p:spPr>
          <a:xfrm>
            <a:off x="5446077" y="5820803"/>
            <a:ext cx="1299845"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There's</a:t>
            </a:r>
          </a:p>
        </p:txBody>
      </p:sp>
      <p:sp>
        <p:nvSpPr>
          <p:cNvPr id="26" name="TextBox 1">
            <a:extLst>
              <a:ext uri="{FF2B5EF4-FFF2-40B4-BE49-F238E27FC236}">
                <a16:creationId xmlns:a16="http://schemas.microsoft.com/office/drawing/2014/main" id="{FA3EFC1D-2A41-4EEA-B7A5-E7ADDDA4F450}"/>
              </a:ext>
            </a:extLst>
          </p:cNvPr>
          <p:cNvSpPr txBox="1"/>
          <p:nvPr/>
        </p:nvSpPr>
        <p:spPr>
          <a:xfrm>
            <a:off x="7028179" y="5785475"/>
            <a:ext cx="1061720"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your</a:t>
            </a:r>
          </a:p>
        </p:txBody>
      </p:sp>
      <p:sp>
        <p:nvSpPr>
          <p:cNvPr id="27" name="TextBox 1">
            <a:extLst>
              <a:ext uri="{FF2B5EF4-FFF2-40B4-BE49-F238E27FC236}">
                <a16:creationId xmlns:a16="http://schemas.microsoft.com/office/drawing/2014/main" id="{1FD66639-ADD4-406C-9FD0-DC5351F05FDB}"/>
              </a:ext>
            </a:extLst>
          </p:cNvPr>
          <p:cNvSpPr txBox="1"/>
          <p:nvPr/>
        </p:nvSpPr>
        <p:spPr>
          <a:xfrm>
            <a:off x="8158785" y="5811531"/>
            <a:ext cx="1538605" cy="52197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problem</a:t>
            </a:r>
          </a:p>
        </p:txBody>
      </p:sp>
    </p:spTree>
    <p:extLst>
      <p:ext uri="{BB962C8B-B14F-4D97-AF65-F5344CB8AC3E}">
        <p14:creationId xmlns:p14="http://schemas.microsoft.com/office/powerpoint/2010/main" val="88283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1928D8-0A37-4FAD-B0B7-6DFAA107C410}"/>
              </a:ext>
            </a:extLst>
          </p:cNvPr>
          <p:cNvPicPr>
            <a:picLocks noChangeAspect="1"/>
          </p:cNvPicPr>
          <p:nvPr/>
        </p:nvPicPr>
        <p:blipFill>
          <a:blip r:embed="rId2"/>
          <a:stretch>
            <a:fillRect/>
          </a:stretch>
        </p:blipFill>
        <p:spPr>
          <a:xfrm>
            <a:off x="0" y="0"/>
            <a:ext cx="12192000" cy="6912397"/>
          </a:xfrm>
          <a:prstGeom prst="rect">
            <a:avLst/>
          </a:prstGeom>
        </p:spPr>
      </p:pic>
      <p:sp>
        <p:nvSpPr>
          <p:cNvPr id="3" name="Rectangle 2">
            <a:extLst>
              <a:ext uri="{FF2B5EF4-FFF2-40B4-BE49-F238E27FC236}">
                <a16:creationId xmlns:a16="http://schemas.microsoft.com/office/drawing/2014/main" id="{0AADB34E-609A-4C21-8F38-0B4DEA6FCBFE}"/>
              </a:ext>
            </a:extLst>
          </p:cNvPr>
          <p:cNvSpPr/>
          <p:nvPr/>
        </p:nvSpPr>
        <p:spPr>
          <a:xfrm>
            <a:off x="11100865" y="0"/>
            <a:ext cx="720710" cy="1138773"/>
          </a:xfrm>
          <a:prstGeom prst="rect">
            <a:avLst/>
          </a:prstGeom>
          <a:noFill/>
        </p:spPr>
        <p:txBody>
          <a:bodyPr wrap="none" lIns="121920" tIns="60960" rIns="121920" bIns="60960">
            <a:spAutoFit/>
          </a:bodyPr>
          <a:lstStyle/>
          <a:p>
            <a:pPr algn="ctr"/>
            <a:r>
              <a:rPr lang="en-US" sz="6600" b="1" spc="400">
                <a:ln w="11430" cmpd="sng">
                  <a:solidFill>
                    <a:schemeClr val="accent1">
                      <a:tint val="10000"/>
                    </a:schemeClr>
                  </a:solidFill>
                  <a:prstDash val="solid"/>
                  <a:miter lim="800000"/>
                </a:ln>
                <a:solidFill>
                  <a:schemeClr val="bg1"/>
                </a:solidFill>
                <a:effectLst>
                  <a:glow rad="45500">
                    <a:schemeClr val="accent1">
                      <a:satMod val="220000"/>
                      <a:alpha val="35000"/>
                    </a:schemeClr>
                  </a:glow>
                </a:effectLst>
                <a:latin typeface="Times New Roman" panose="02020603050405020304" pitchFamily="18" charset="0"/>
                <a:cs typeface="Times New Roman" panose="02020603050405020304" pitchFamily="18" charset="0"/>
              </a:rPr>
              <a:t>7</a:t>
            </a:r>
          </a:p>
        </p:txBody>
      </p:sp>
      <p:sp>
        <p:nvSpPr>
          <p:cNvPr id="5" name="Title 1">
            <a:extLst>
              <a:ext uri="{FF2B5EF4-FFF2-40B4-BE49-F238E27FC236}">
                <a16:creationId xmlns:a16="http://schemas.microsoft.com/office/drawing/2014/main" id="{7047B2DA-EF62-4AF0-AE3D-635BAA572ED5}"/>
              </a:ext>
            </a:extLst>
          </p:cNvPr>
          <p:cNvSpPr txBox="1">
            <a:spLocks/>
          </p:cNvSpPr>
          <p:nvPr/>
        </p:nvSpPr>
        <p:spPr>
          <a:xfrm>
            <a:off x="834659" y="357261"/>
            <a:ext cx="10837985" cy="13258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bg1"/>
                </a:solidFill>
                <a:latin typeface="Times New Roman" panose="02020603050405020304" pitchFamily="18" charset="0"/>
                <a:cs typeface="Times New Roman" panose="02020603050405020304" pitchFamily="18" charset="0"/>
              </a:rPr>
              <a:t>Mark the following statements as true(T) or false(F).</a:t>
            </a:r>
          </a:p>
        </p:txBody>
      </p:sp>
      <p:sp>
        <p:nvSpPr>
          <p:cNvPr id="6" name="Content Placeholder 2">
            <a:extLst>
              <a:ext uri="{FF2B5EF4-FFF2-40B4-BE49-F238E27FC236}">
                <a16:creationId xmlns:a16="http://schemas.microsoft.com/office/drawing/2014/main" id="{C18FDDCD-B2E3-49C9-8EAF-CC3D9A2E12E9}"/>
              </a:ext>
            </a:extLst>
          </p:cNvPr>
          <p:cNvSpPr txBox="1">
            <a:spLocks/>
          </p:cNvSpPr>
          <p:nvPr/>
        </p:nvSpPr>
        <p:spPr>
          <a:xfrm>
            <a:off x="655827" y="1328102"/>
            <a:ext cx="10515600" cy="42017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	</a:t>
            </a:r>
            <a:r>
              <a:rPr lang="en-US">
                <a:solidFill>
                  <a:srgbClr val="00B0F0"/>
                </a:solidFill>
                <a:latin typeface="Times New Roman" panose="02020603050405020304" pitchFamily="18" charset="0"/>
                <a:cs typeface="Times New Roman" panose="02020603050405020304" pitchFamily="18" charset="0"/>
              </a:rPr>
              <a:t> ① </a:t>
            </a:r>
            <a:r>
              <a:rPr lang="en-US">
                <a:latin typeface="Times New Roman" panose="02020603050405020304" pitchFamily="18" charset="0"/>
                <a:cs typeface="Times New Roman" panose="02020603050405020304" pitchFamily="18" charset="0"/>
              </a:rPr>
              <a:t>____The antivius solfware is causing the employee's 				      problem.</a:t>
            </a:r>
          </a:p>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	</a:t>
            </a:r>
            <a:r>
              <a:rPr lang="en-US">
                <a:solidFill>
                  <a:srgbClr val="00B0F0"/>
                </a:solidFill>
                <a:latin typeface="Times New Roman" panose="02020603050405020304" pitchFamily="18" charset="0"/>
                <a:cs typeface="Times New Roman" panose="02020603050405020304" pitchFamily="18" charset="0"/>
              </a:rPr>
              <a:t> ②</a:t>
            </a:r>
            <a:r>
              <a:rPr lang="en-US">
                <a:latin typeface="Times New Roman" panose="02020603050405020304" pitchFamily="18" charset="0"/>
                <a:cs typeface="Times New Roman" panose="02020603050405020304" pitchFamily="18" charset="0"/>
              </a:rPr>
              <a:t> ____The browser cannot access any online information.</a:t>
            </a:r>
          </a:p>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	</a:t>
            </a:r>
            <a:r>
              <a:rPr lang="en-US">
                <a:solidFill>
                  <a:srgbClr val="00B0F0"/>
                </a:solidFill>
                <a:latin typeface="Times New Roman" panose="02020603050405020304" pitchFamily="18" charset="0"/>
                <a:cs typeface="Times New Roman" panose="02020603050405020304" pitchFamily="18" charset="0"/>
              </a:rPr>
              <a:t> ③</a:t>
            </a:r>
            <a:r>
              <a:rPr lang="en-US">
                <a:latin typeface="Times New Roman" panose="02020603050405020304" pitchFamily="18" charset="0"/>
                <a:cs typeface="Times New Roman" panose="02020603050405020304" pitchFamily="18" charset="0"/>
              </a:rPr>
              <a:t> ____The employee's firewall settings are too strict.</a:t>
            </a:r>
          </a:p>
        </p:txBody>
      </p:sp>
      <p:sp>
        <p:nvSpPr>
          <p:cNvPr id="7" name="TextBox 1">
            <a:extLst>
              <a:ext uri="{FF2B5EF4-FFF2-40B4-BE49-F238E27FC236}">
                <a16:creationId xmlns:a16="http://schemas.microsoft.com/office/drawing/2014/main" id="{4866E177-45F3-4AAC-AE43-D2D0A4802A3C}"/>
              </a:ext>
            </a:extLst>
          </p:cNvPr>
          <p:cNvSpPr txBox="1"/>
          <p:nvPr/>
        </p:nvSpPr>
        <p:spPr>
          <a:xfrm>
            <a:off x="2423940" y="1623523"/>
            <a:ext cx="465455" cy="706755"/>
          </a:xfrm>
          <a:prstGeom prst="rect">
            <a:avLst/>
          </a:prstGeom>
          <a:noFill/>
        </p:spPr>
        <p:txBody>
          <a:bodyPr wrap="square" rtlCol="0">
            <a:spAutoFit/>
          </a:bodyPr>
          <a:lstStyle/>
          <a:p>
            <a:r>
              <a:rPr lang="en-US" sz="4000" dirty="0">
                <a:solidFill>
                  <a:srgbClr val="FF0000"/>
                </a:solidFill>
                <a:latin typeface="Times New Roman" panose="02020603050405020304" pitchFamily="18" charset="0"/>
                <a:cs typeface="Times New Roman" panose="02020603050405020304" pitchFamily="18" charset="0"/>
              </a:rPr>
              <a:t>F</a:t>
            </a:r>
          </a:p>
        </p:txBody>
      </p:sp>
      <p:sp>
        <p:nvSpPr>
          <p:cNvPr id="8" name="TextBox 1">
            <a:extLst>
              <a:ext uri="{FF2B5EF4-FFF2-40B4-BE49-F238E27FC236}">
                <a16:creationId xmlns:a16="http://schemas.microsoft.com/office/drawing/2014/main" id="{4BA64E82-570B-4B6A-91DD-241A224B56E9}"/>
              </a:ext>
            </a:extLst>
          </p:cNvPr>
          <p:cNvSpPr txBox="1"/>
          <p:nvPr/>
        </p:nvSpPr>
        <p:spPr>
          <a:xfrm>
            <a:off x="2390188" y="2939876"/>
            <a:ext cx="465455" cy="706755"/>
          </a:xfrm>
          <a:prstGeom prst="rect">
            <a:avLst/>
          </a:prstGeom>
          <a:noFill/>
        </p:spPr>
        <p:txBody>
          <a:bodyPr wrap="square" rtlCol="0">
            <a:spAutoFit/>
          </a:bodyPr>
          <a:lstStyle/>
          <a:p>
            <a:r>
              <a:rPr lang="en-US" sz="4000">
                <a:solidFill>
                  <a:srgbClr val="FF0000"/>
                </a:solidFill>
                <a:latin typeface="Times New Roman" panose="02020603050405020304" pitchFamily="18" charset="0"/>
                <a:cs typeface="Times New Roman" panose="02020603050405020304" pitchFamily="18" charset="0"/>
              </a:rPr>
              <a:t>T</a:t>
            </a:r>
          </a:p>
        </p:txBody>
      </p:sp>
      <p:sp>
        <p:nvSpPr>
          <p:cNvPr id="9" name="TextBox 1">
            <a:extLst>
              <a:ext uri="{FF2B5EF4-FFF2-40B4-BE49-F238E27FC236}">
                <a16:creationId xmlns:a16="http://schemas.microsoft.com/office/drawing/2014/main" id="{B42E14E8-FFDF-4926-9B1D-69BC5FB0B0E0}"/>
              </a:ext>
            </a:extLst>
          </p:cNvPr>
          <p:cNvSpPr txBox="1"/>
          <p:nvPr/>
        </p:nvSpPr>
        <p:spPr>
          <a:xfrm>
            <a:off x="2390188" y="3902851"/>
            <a:ext cx="465455" cy="706755"/>
          </a:xfrm>
          <a:prstGeom prst="rect">
            <a:avLst/>
          </a:prstGeom>
          <a:noFill/>
        </p:spPr>
        <p:txBody>
          <a:bodyPr wrap="square" rtlCol="0">
            <a:spAutoFit/>
          </a:bodyPr>
          <a:lstStyle/>
          <a:p>
            <a:r>
              <a:rPr lang="en-US" sz="4000">
                <a:solidFill>
                  <a:srgbClr val="FF0000"/>
                </a:solidFill>
                <a:latin typeface="Times New Roman" panose="02020603050405020304" pitchFamily="18" charset="0"/>
                <a:cs typeface="Times New Roman" panose="02020603050405020304" pitchFamily="18" charset="0"/>
              </a:rPr>
              <a:t>T</a:t>
            </a:r>
          </a:p>
        </p:txBody>
      </p:sp>
    </p:spTree>
    <p:extLst>
      <p:ext uri="{BB962C8B-B14F-4D97-AF65-F5344CB8AC3E}">
        <p14:creationId xmlns:p14="http://schemas.microsoft.com/office/powerpoint/2010/main" val="22969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86D69-55A7-4E60-B4F5-45BB996E4618}"/>
              </a:ext>
            </a:extLst>
          </p:cNvPr>
          <p:cNvPicPr>
            <a:picLocks noChangeAspect="1"/>
          </p:cNvPicPr>
          <p:nvPr/>
        </p:nvPicPr>
        <p:blipFill>
          <a:blip r:embed="rId2"/>
          <a:stretch>
            <a:fillRect/>
          </a:stretch>
        </p:blipFill>
        <p:spPr>
          <a:xfrm>
            <a:off x="-1" y="0"/>
            <a:ext cx="12192001" cy="6858000"/>
          </a:xfrm>
          <a:prstGeom prst="rect">
            <a:avLst/>
          </a:prstGeom>
        </p:spPr>
      </p:pic>
      <p:sp>
        <p:nvSpPr>
          <p:cNvPr id="4" name="TextBox 3">
            <a:extLst>
              <a:ext uri="{FF2B5EF4-FFF2-40B4-BE49-F238E27FC236}">
                <a16:creationId xmlns:a16="http://schemas.microsoft.com/office/drawing/2014/main" id="{3FF5B670-704F-4F2A-95D0-7A4F72E09988}"/>
              </a:ext>
            </a:extLst>
          </p:cNvPr>
          <p:cNvSpPr txBox="1"/>
          <p:nvPr/>
        </p:nvSpPr>
        <p:spPr>
          <a:xfrm>
            <a:off x="2823197" y="1083212"/>
            <a:ext cx="6218369" cy="3154710"/>
          </a:xfrm>
          <a:prstGeom prst="rect">
            <a:avLst/>
          </a:prstGeom>
          <a:noFill/>
        </p:spPr>
        <p:txBody>
          <a:bodyPr wrap="none" rtlCol="0">
            <a:spAutoFit/>
          </a:bodyPr>
          <a:lstStyle/>
          <a:p>
            <a:r>
              <a:rPr lang="en-US" sz="19900" b="1">
                <a:solidFill>
                  <a:schemeClr val="bg1"/>
                </a:solidFill>
                <a:latin typeface=".VnFree" panose="020B7200000000000000" pitchFamily="34" charset="0"/>
              </a:rPr>
              <a:t>Speaking</a:t>
            </a:r>
          </a:p>
        </p:txBody>
      </p:sp>
    </p:spTree>
    <p:extLst>
      <p:ext uri="{BB962C8B-B14F-4D97-AF65-F5344CB8AC3E}">
        <p14:creationId xmlns:p14="http://schemas.microsoft.com/office/powerpoint/2010/main" val="3717258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86D69-55A7-4E60-B4F5-45BB996E4618}"/>
              </a:ext>
            </a:extLst>
          </p:cNvPr>
          <p:cNvPicPr>
            <a:picLocks noChangeAspect="1"/>
          </p:cNvPicPr>
          <p:nvPr/>
        </p:nvPicPr>
        <p:blipFill>
          <a:blip r:embed="rId2"/>
          <a:stretch>
            <a:fillRect/>
          </a:stretch>
        </p:blipFill>
        <p:spPr>
          <a:xfrm>
            <a:off x="-1" y="0"/>
            <a:ext cx="12192001" cy="6858000"/>
          </a:xfrm>
          <a:prstGeom prst="rect">
            <a:avLst/>
          </a:prstGeom>
        </p:spPr>
      </p:pic>
      <p:sp>
        <p:nvSpPr>
          <p:cNvPr id="5" name="Title 1">
            <a:extLst>
              <a:ext uri="{FF2B5EF4-FFF2-40B4-BE49-F238E27FC236}">
                <a16:creationId xmlns:a16="http://schemas.microsoft.com/office/drawing/2014/main" id="{51AAEE62-037B-493C-947F-A207098F60D9}"/>
              </a:ext>
            </a:extLst>
          </p:cNvPr>
          <p:cNvSpPr txBox="1">
            <a:spLocks/>
          </p:cNvSpPr>
          <p:nvPr/>
        </p:nvSpPr>
        <p:spPr>
          <a:xfrm>
            <a:off x="1290042" y="502920"/>
            <a:ext cx="10920713" cy="115196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latin typeface="Times New Roman" panose="02020603050405020304" pitchFamily="18" charset="0"/>
                <a:cs typeface="Times New Roman" panose="02020603050405020304" pitchFamily="18" charset="0"/>
              </a:rPr>
              <a:t>With a partner, act out the roles below based on Task 7.Then, switch roles. </a:t>
            </a:r>
          </a:p>
        </p:txBody>
      </p:sp>
      <p:sp>
        <p:nvSpPr>
          <p:cNvPr id="6" name="Content Placeholder 2">
            <a:extLst>
              <a:ext uri="{FF2B5EF4-FFF2-40B4-BE49-F238E27FC236}">
                <a16:creationId xmlns:a16="http://schemas.microsoft.com/office/drawing/2014/main" id="{50E3B637-3DBC-47D3-B964-EFB657BEC78E}"/>
              </a:ext>
            </a:extLst>
          </p:cNvPr>
          <p:cNvSpPr txBox="1">
            <a:spLocks/>
          </p:cNvSpPr>
          <p:nvPr/>
        </p:nvSpPr>
        <p:spPr>
          <a:xfrm>
            <a:off x="1277385" y="1866450"/>
            <a:ext cx="10396883" cy="3311189"/>
          </a:xfrm>
          <a:prstGeom prst="rect">
            <a:avLst/>
          </a:prstGeom>
        </p:spPr>
        <p:txBody>
          <a:bodyPr>
            <a:scene3d>
              <a:camera prst="orthographicFront"/>
              <a:lightRig rig="soft" dir="t">
                <a:rot lat="0" lon="0" rev="15600000"/>
              </a:lightRig>
            </a:scene3d>
            <a:sp3d extrusionH="57150" prstMaterial="softEdge">
              <a:bevelT w="25400" h="38100"/>
            </a:sp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n/>
                <a:latin typeface="Times New Roman" panose="02020603050405020304" pitchFamily="18" charset="0"/>
                <a:cs typeface="Times New Roman" panose="02020603050405020304" pitchFamily="18" charset="0"/>
                <a:sym typeface="Wingdings" panose="05000000000000000000" charset="0"/>
              </a:rPr>
              <a:t> </a:t>
            </a:r>
            <a:r>
              <a:rPr lang="en-US">
                <a:ln/>
                <a:latin typeface="Times New Roman" panose="02020603050405020304" pitchFamily="18" charset="0"/>
                <a:cs typeface="Times New Roman" panose="02020603050405020304" pitchFamily="18" charset="0"/>
              </a:rPr>
              <a:t>USE LANGUAGE SUCH AS:</a:t>
            </a:r>
          </a:p>
          <a:p>
            <a:pPr marL="0" indent="0">
              <a:buFont typeface="Arial" panose="020B0604020202020204" pitchFamily="34" charset="0"/>
              <a:buNone/>
            </a:pPr>
            <a:br>
              <a:rPr lang="en-US">
                <a:ln/>
                <a:latin typeface="Times New Roman" panose="02020603050405020304" pitchFamily="18" charset="0"/>
                <a:cs typeface="Times New Roman" panose="02020603050405020304" pitchFamily="18" charset="0"/>
              </a:rPr>
            </a:br>
            <a:r>
              <a:rPr lang="en-US">
                <a:ln/>
                <a:latin typeface="Times New Roman" panose="02020603050405020304" pitchFamily="18" charset="0"/>
                <a:cs typeface="Times New Roman" panose="02020603050405020304" pitchFamily="18" charset="0"/>
              </a:rPr>
              <a:t>	What about your browser?</a:t>
            </a:r>
          </a:p>
          <a:p>
            <a:pPr marL="0" indent="0">
              <a:buFont typeface="Arial" panose="020B0604020202020204" pitchFamily="34" charset="0"/>
              <a:buNone/>
            </a:pPr>
            <a:r>
              <a:rPr lang="en-US">
                <a:ln/>
                <a:latin typeface="Times New Roman" panose="02020603050405020304" pitchFamily="18" charset="0"/>
                <a:cs typeface="Times New Roman" panose="02020603050405020304" pitchFamily="18" charset="0"/>
              </a:rPr>
              <a:t>	How high are your settings?</a:t>
            </a:r>
          </a:p>
          <a:p>
            <a:pPr marL="0" indent="0">
              <a:buFont typeface="Arial" panose="020B0604020202020204" pitchFamily="34" charset="0"/>
              <a:buNone/>
            </a:pPr>
            <a:r>
              <a:rPr lang="en-US">
                <a:ln/>
                <a:latin typeface="Times New Roman" panose="02020603050405020304" pitchFamily="18" charset="0"/>
                <a:cs typeface="Times New Roman" panose="02020603050405020304" pitchFamily="18" charset="0"/>
              </a:rPr>
              <a:t>	You need to lower the level if you want your programs to work. </a:t>
            </a:r>
          </a:p>
        </p:txBody>
      </p:sp>
      <p:sp>
        <p:nvSpPr>
          <p:cNvPr id="7" name="Rectangle 6">
            <a:extLst>
              <a:ext uri="{FF2B5EF4-FFF2-40B4-BE49-F238E27FC236}">
                <a16:creationId xmlns:a16="http://schemas.microsoft.com/office/drawing/2014/main" id="{C942EBFD-6006-4D92-B92F-535FE4559862}"/>
              </a:ext>
            </a:extLst>
          </p:cNvPr>
          <p:cNvSpPr/>
          <p:nvPr/>
        </p:nvSpPr>
        <p:spPr>
          <a:xfrm>
            <a:off x="347980" y="206354"/>
            <a:ext cx="759182" cy="1231106"/>
          </a:xfrm>
          <a:prstGeom prst="rect">
            <a:avLst/>
          </a:prstGeom>
          <a:noFill/>
        </p:spPr>
        <p:txBody>
          <a:bodyPr wrap="none" lIns="121920" tIns="60960" rIns="121920" bIns="60960">
            <a:spAutoFit/>
          </a:bodyPr>
          <a:lstStyle/>
          <a:p>
            <a:pPr algn="ctr"/>
            <a:r>
              <a:rPr lang="en-US" sz="7200" b="1" spc="4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Times New Roman" panose="02020603050405020304" pitchFamily="18" charset="0"/>
                <a:cs typeface="Times New Roman" panose="02020603050405020304" pitchFamily="18" charset="0"/>
              </a:rPr>
              <a:t>8</a:t>
            </a:r>
          </a:p>
        </p:txBody>
      </p:sp>
    </p:spTree>
    <p:extLst>
      <p:ext uri="{BB962C8B-B14F-4D97-AF65-F5344CB8AC3E}">
        <p14:creationId xmlns:p14="http://schemas.microsoft.com/office/powerpoint/2010/main" val="1716472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25010065-3411-4B66-B519-C0638FCC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20" y="697987"/>
            <a:ext cx="1064309" cy="1064309"/>
          </a:xfrm>
          <a:prstGeom prst="rect">
            <a:avLst/>
          </a:prstGeom>
        </p:spPr>
      </p:pic>
      <p:sp>
        <p:nvSpPr>
          <p:cNvPr id="4" name="TextBox 3">
            <a:extLst>
              <a:ext uri="{FF2B5EF4-FFF2-40B4-BE49-F238E27FC236}">
                <a16:creationId xmlns:a16="http://schemas.microsoft.com/office/drawing/2014/main" id="{CCD1242F-0DE0-45D1-B5BC-5725F61649FA}"/>
              </a:ext>
            </a:extLst>
          </p:cNvPr>
          <p:cNvSpPr txBox="1"/>
          <p:nvPr/>
        </p:nvSpPr>
        <p:spPr>
          <a:xfrm>
            <a:off x="1777072" y="1624036"/>
            <a:ext cx="9706708" cy="4033348"/>
          </a:xfrm>
          <a:prstGeom prst="rect">
            <a:avLst/>
          </a:prstGeom>
          <a:noFill/>
        </p:spPr>
        <p:txBody>
          <a:bodyPr wrap="square" rtlCol="0">
            <a:spAutoFit/>
          </a:bodyPr>
          <a:lstStyle/>
          <a:p>
            <a:pPr>
              <a:lnSpc>
                <a:spcPct val="150000"/>
              </a:lnSpc>
            </a:pPr>
            <a:r>
              <a:rPr lang="en-US" sz="4400">
                <a:solidFill>
                  <a:schemeClr val="bg1"/>
                </a:solidFill>
                <a:latin typeface="Times New Roman" panose="02020603050405020304" pitchFamily="18" charset="0"/>
                <a:cs typeface="Times New Roman" panose="02020603050405020304" pitchFamily="18" charset="0"/>
              </a:rPr>
              <a:t>A ________ is a person who exploits computer hardware and software for their own purposes. </a:t>
            </a:r>
            <a:br>
              <a:rPr lang="en-US" sz="4400">
                <a:solidFill>
                  <a:schemeClr val="bg1"/>
                </a:solidFill>
                <a:latin typeface="Times New Roman" panose="02020603050405020304" pitchFamily="18" charset="0"/>
                <a:cs typeface="Times New Roman" panose="02020603050405020304" pitchFamily="18" charset="0"/>
              </a:rPr>
            </a:br>
            <a:endParaRPr lang="en-US" sz="44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4313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EBC1C9-1D2D-41E0-94E9-41DE5EC4EBFF}"/>
              </a:ext>
            </a:extLst>
          </p:cNvPr>
          <p:cNvPicPr>
            <a:picLocks noChangeAspect="1"/>
          </p:cNvPicPr>
          <p:nvPr/>
        </p:nvPicPr>
        <p:blipFill>
          <a:blip r:embed="rId2"/>
          <a:stretch>
            <a:fillRect/>
          </a:stretch>
        </p:blipFill>
        <p:spPr>
          <a:xfrm>
            <a:off x="-1" y="0"/>
            <a:ext cx="12192001" cy="6858000"/>
          </a:xfrm>
          <a:prstGeom prst="rect">
            <a:avLst/>
          </a:prstGeom>
        </p:spPr>
      </p:pic>
      <p:sp>
        <p:nvSpPr>
          <p:cNvPr id="3" name="Content Placeholder 2">
            <a:extLst>
              <a:ext uri="{FF2B5EF4-FFF2-40B4-BE49-F238E27FC236}">
                <a16:creationId xmlns:a16="http://schemas.microsoft.com/office/drawing/2014/main" id="{268A6C26-B8C9-4221-843B-8ADC436D53E5}"/>
              </a:ext>
            </a:extLst>
          </p:cNvPr>
          <p:cNvSpPr txBox="1">
            <a:spLocks/>
          </p:cNvSpPr>
          <p:nvPr/>
        </p:nvSpPr>
        <p:spPr>
          <a:xfrm>
            <a:off x="3546524" y="239151"/>
            <a:ext cx="8645476" cy="596470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7030A0"/>
                </a:solidFill>
                <a:latin typeface="Times New Roman" panose="02020603050405020304" pitchFamily="18" charset="0"/>
                <a:cs typeface="Times New Roman" panose="02020603050405020304" pitchFamily="18" charset="0"/>
              </a:rPr>
              <a:t>A</a:t>
            </a:r>
            <a:r>
              <a:rPr lang="en-US">
                <a:latin typeface="Times New Roman" panose="02020603050405020304" pitchFamily="18" charset="0"/>
                <a:cs typeface="Times New Roman" panose="02020603050405020304" pitchFamily="18" charset="0"/>
              </a:rPr>
              <a:t>:  Hi, what seems to be the problem ?</a:t>
            </a:r>
          </a:p>
          <a:p>
            <a:pPr marL="0" indent="0">
              <a:buFont typeface="Arial" panose="020B0604020202020204" pitchFamily="34" charset="0"/>
              <a:buNone/>
            </a:pPr>
            <a:r>
              <a:rPr lang="en-US">
                <a:solidFill>
                  <a:schemeClr val="accent2"/>
                </a:solidFill>
                <a:latin typeface="Times New Roman" panose="02020603050405020304" pitchFamily="18" charset="0"/>
                <a:cs typeface="Times New Roman" panose="02020603050405020304" pitchFamily="18" charset="0"/>
              </a:rPr>
              <a:t>B</a:t>
            </a:r>
            <a:r>
              <a:rPr lang="en-US">
                <a:latin typeface="Times New Roman" panose="02020603050405020304" pitchFamily="18" charset="0"/>
                <a:cs typeface="Times New Roman" panose="02020603050405020304" pitchFamily="18" charset="0"/>
              </a:rPr>
              <a:t>:  None of my programs have online access.</a:t>
            </a:r>
          </a:p>
          <a:p>
            <a:pPr marL="0" indent="0">
              <a:buFont typeface="Arial" panose="020B0604020202020204" pitchFamily="34" charset="0"/>
              <a:buNone/>
            </a:pPr>
            <a:r>
              <a:rPr lang="en-US">
                <a:solidFill>
                  <a:srgbClr val="7030A0"/>
                </a:solidFill>
                <a:latin typeface="Times New Roman" panose="02020603050405020304" pitchFamily="18" charset="0"/>
                <a:cs typeface="Times New Roman" panose="02020603050405020304" pitchFamily="18" charset="0"/>
              </a:rPr>
              <a:t>A</a:t>
            </a:r>
            <a:r>
              <a:rPr lang="en-US">
                <a:latin typeface="Times New Roman" panose="02020603050405020304" pitchFamily="18" charset="0"/>
                <a:cs typeface="Times New Roman" panose="02020603050405020304" pitchFamily="18" charset="0"/>
              </a:rPr>
              <a:t>:</a:t>
            </a:r>
            <a:r>
              <a:rPr lang="en-US">
                <a:solidFill>
                  <a:srgbClr val="FF0000"/>
                </a:solidFill>
                <a:latin typeface="Times New Roman" panose="02020603050405020304" pitchFamily="18" charset="0"/>
                <a:cs typeface="Times New Roman" panose="02020603050405020304" pitchFamily="18" charset="0"/>
              </a:rPr>
              <a:t>  What about  your browser ?</a:t>
            </a:r>
            <a:endParaRPr lang="en-US">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solidFill>
                  <a:schemeClr val="accent2"/>
                </a:solidFill>
                <a:latin typeface="Times New Roman" panose="02020603050405020304" pitchFamily="18" charset="0"/>
                <a:cs typeface="Times New Roman" panose="02020603050405020304" pitchFamily="18" charset="0"/>
              </a:rPr>
              <a:t>B</a:t>
            </a:r>
            <a:r>
              <a:rPr lang="en-US">
                <a:latin typeface="Times New Roman" panose="02020603050405020304" pitchFamily="18" charset="0"/>
                <a:cs typeface="Times New Roman" panose="02020603050405020304" pitchFamily="18" charset="0"/>
              </a:rPr>
              <a:t>:  The browser opens, but I can't access any websites. Most importantly, I can't use the email client.</a:t>
            </a:r>
          </a:p>
          <a:p>
            <a:pPr marL="0" indent="0">
              <a:buFont typeface="Arial" panose="020B0604020202020204" pitchFamily="34" charset="0"/>
              <a:buNone/>
            </a:pPr>
            <a:r>
              <a:rPr lang="en-US">
                <a:solidFill>
                  <a:srgbClr val="7030A0"/>
                </a:solidFill>
                <a:latin typeface="Times New Roman" panose="02020603050405020304" pitchFamily="18" charset="0"/>
                <a:cs typeface="Times New Roman" panose="02020603050405020304" pitchFamily="18" charset="0"/>
              </a:rPr>
              <a:t>A</a:t>
            </a:r>
            <a:r>
              <a:rPr lang="en-US">
                <a:latin typeface="Times New Roman" panose="02020603050405020304" pitchFamily="18" charset="0"/>
                <a:cs typeface="Times New Roman" panose="02020603050405020304" pitchFamily="18" charset="0"/>
              </a:rPr>
              <a:t>:  That's a big problem.</a:t>
            </a:r>
          </a:p>
          <a:p>
            <a:pPr marL="0" indent="0">
              <a:buFont typeface="Arial" panose="020B0604020202020204" pitchFamily="34" charset="0"/>
              <a:buNone/>
            </a:pPr>
            <a:r>
              <a:rPr lang="en-US">
                <a:solidFill>
                  <a:schemeClr val="accent2"/>
                </a:solidFill>
                <a:latin typeface="Times New Roman" panose="02020603050405020304" pitchFamily="18" charset="0"/>
                <a:cs typeface="Times New Roman" panose="02020603050405020304" pitchFamily="18" charset="0"/>
              </a:rPr>
              <a:t>B</a:t>
            </a:r>
            <a:r>
              <a:rPr lang="en-US">
                <a:latin typeface="Times New Roman" panose="02020603050405020304" pitchFamily="18" charset="0"/>
                <a:cs typeface="Times New Roman" panose="02020603050405020304" pitchFamily="18" charset="0"/>
              </a:rPr>
              <a:t>:  I know. I think I have a virus .</a:t>
            </a:r>
          </a:p>
          <a:p>
            <a:pPr marL="0" indent="0">
              <a:buFont typeface="Arial" panose="020B0604020202020204" pitchFamily="34" charset="0"/>
              <a:buNone/>
            </a:pPr>
            <a:r>
              <a:rPr lang="en-US">
                <a:solidFill>
                  <a:srgbClr val="7030A0"/>
                </a:solidFill>
                <a:latin typeface="Times New Roman" panose="02020603050405020304" pitchFamily="18" charset="0"/>
                <a:cs typeface="Times New Roman" panose="02020603050405020304" pitchFamily="18" charset="0"/>
              </a:rPr>
              <a:t>A</a:t>
            </a:r>
            <a:r>
              <a:rPr lang="en-US">
                <a:latin typeface="Times New Roman" panose="02020603050405020304" pitchFamily="18" charset="0"/>
                <a:cs typeface="Times New Roman" panose="02020603050405020304" pitchFamily="18" charset="0"/>
              </a:rPr>
              <a:t>:  Are you sure? The company's new antivirus software is pretty powerful.</a:t>
            </a:r>
          </a:p>
          <a:p>
            <a:pPr marL="0" indent="0">
              <a:buFont typeface="Arial" panose="020B0604020202020204" pitchFamily="34" charset="0"/>
              <a:buNone/>
            </a:pPr>
            <a:r>
              <a:rPr lang="en-US">
                <a:solidFill>
                  <a:schemeClr val="accent2"/>
                </a:solidFill>
                <a:latin typeface="Times New Roman" panose="02020603050405020304" pitchFamily="18" charset="0"/>
                <a:cs typeface="Times New Roman" panose="02020603050405020304" pitchFamily="18" charset="0"/>
              </a:rPr>
              <a:t>B</a:t>
            </a:r>
            <a:r>
              <a:rPr lang="en-US">
                <a:latin typeface="Times New Roman" panose="02020603050405020304" pitchFamily="18" charset="0"/>
                <a:cs typeface="Times New Roman" panose="02020603050405020304" pitchFamily="18" charset="0"/>
              </a:rPr>
              <a:t>:  I know we just got the powerful.</a:t>
            </a:r>
          </a:p>
          <a:p>
            <a:pPr marL="0" indent="0">
              <a:buFont typeface="Arial" panose="020B0604020202020204" pitchFamily="34" charset="0"/>
              <a:buNone/>
            </a:pPr>
            <a:r>
              <a:rPr lang="en-US">
                <a:solidFill>
                  <a:srgbClr val="7030A0"/>
                </a:solidFill>
                <a:latin typeface="Times New Roman" panose="02020603050405020304" pitchFamily="18" charset="0"/>
                <a:cs typeface="Times New Roman" panose="02020603050405020304" pitchFamily="18" charset="0"/>
              </a:rPr>
              <a:t>A</a:t>
            </a:r>
            <a:r>
              <a:rPr lang="en-US">
                <a:latin typeface="Times New Roman" panose="02020603050405020304" pitchFamily="18" charset="0"/>
                <a:cs typeface="Times New Roman" panose="02020603050405020304" pitchFamily="18" charset="0"/>
              </a:rPr>
              <a:t>:  Oh, the firewall.</a:t>
            </a:r>
            <a:r>
              <a:rPr lang="en-US">
                <a:solidFill>
                  <a:srgbClr val="FF0000"/>
                </a:solidFill>
                <a:latin typeface="Times New Roman" panose="02020603050405020304" pitchFamily="18" charset="0"/>
                <a:cs typeface="Times New Roman" panose="02020603050405020304" pitchFamily="18" charset="0"/>
              </a:rPr>
              <a:t> How high are your settings?</a:t>
            </a:r>
            <a:endParaRPr lang="en-US">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solidFill>
                  <a:schemeClr val="accent2"/>
                </a:solidFill>
                <a:latin typeface="Times New Roman" panose="02020603050405020304" pitchFamily="18" charset="0"/>
                <a:cs typeface="Times New Roman" panose="02020603050405020304" pitchFamily="18" charset="0"/>
              </a:rPr>
              <a:t>B</a:t>
            </a:r>
            <a:r>
              <a:rPr lang="en-US">
                <a:latin typeface="Times New Roman" panose="02020603050405020304" pitchFamily="18" charset="0"/>
                <a:cs typeface="Times New Roman" panose="02020603050405020304" pitchFamily="18" charset="0"/>
              </a:rPr>
              <a:t>:  As strict as possible.</a:t>
            </a:r>
          </a:p>
          <a:p>
            <a:pPr marL="0" indent="0">
              <a:buFont typeface="Arial" panose="020B0604020202020204" pitchFamily="34" charset="0"/>
              <a:buNone/>
            </a:pPr>
            <a:r>
              <a:rPr lang="en-US">
                <a:solidFill>
                  <a:srgbClr val="7030A0"/>
                </a:solidFill>
                <a:latin typeface="Times New Roman" panose="02020603050405020304" pitchFamily="18" charset="0"/>
                <a:cs typeface="Times New Roman" panose="02020603050405020304" pitchFamily="18" charset="0"/>
              </a:rPr>
              <a:t>A</a:t>
            </a:r>
            <a:r>
              <a:rPr lang="en-US">
                <a:latin typeface="Times New Roman" panose="02020603050405020304" pitchFamily="18" charset="0"/>
                <a:cs typeface="Times New Roman" panose="02020603050405020304" pitchFamily="18" charset="0"/>
              </a:rPr>
              <a:t>: There's  your problem. </a:t>
            </a:r>
            <a:r>
              <a:rPr lang="en-US">
                <a:solidFill>
                  <a:srgbClr val="FF0000"/>
                </a:solidFill>
                <a:latin typeface="Times New Roman" panose="02020603050405020304" pitchFamily="18" charset="0"/>
                <a:cs typeface="Times New Roman" panose="02020603050405020304" pitchFamily="18" charset="0"/>
              </a:rPr>
              <a:t>You need to lower the level if you want your programs to work.</a:t>
            </a:r>
          </a:p>
        </p:txBody>
      </p:sp>
    </p:spTree>
    <p:extLst>
      <p:ext uri="{BB962C8B-B14F-4D97-AF65-F5344CB8AC3E}">
        <p14:creationId xmlns:p14="http://schemas.microsoft.com/office/powerpoint/2010/main" val="4036371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CFCC15-5B5C-4247-8FD5-5DBAAA0DF152}"/>
              </a:ext>
            </a:extLst>
          </p:cNvPr>
          <p:cNvPicPr>
            <a:picLocks noChangeAspect="1"/>
          </p:cNvPicPr>
          <p:nvPr/>
        </p:nvPicPr>
        <p:blipFill>
          <a:blip r:embed="rId2"/>
          <a:stretch>
            <a:fillRect/>
          </a:stretch>
        </p:blipFill>
        <p:spPr>
          <a:xfrm>
            <a:off x="0" y="0"/>
            <a:ext cx="12192000" cy="6858000"/>
          </a:xfrm>
          <a:prstGeom prst="rect">
            <a:avLst/>
          </a:prstGeom>
        </p:spPr>
      </p:pic>
      <p:sp>
        <p:nvSpPr>
          <p:cNvPr id="3" name="Explosion: 14 Points 2">
            <a:extLst>
              <a:ext uri="{FF2B5EF4-FFF2-40B4-BE49-F238E27FC236}">
                <a16:creationId xmlns:a16="http://schemas.microsoft.com/office/drawing/2014/main" id="{11EA22FC-0BF5-41B4-8D31-984D86C34B2C}"/>
              </a:ext>
            </a:extLst>
          </p:cNvPr>
          <p:cNvSpPr/>
          <p:nvPr/>
        </p:nvSpPr>
        <p:spPr>
          <a:xfrm>
            <a:off x="1903828" y="1406770"/>
            <a:ext cx="7901354" cy="3277773"/>
          </a:xfrm>
          <a:prstGeom prst="irregularSeal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Homework</a:t>
            </a:r>
          </a:p>
        </p:txBody>
      </p:sp>
      <p:sp>
        <p:nvSpPr>
          <p:cNvPr id="4" name="Shape 726">
            <a:extLst>
              <a:ext uri="{FF2B5EF4-FFF2-40B4-BE49-F238E27FC236}">
                <a16:creationId xmlns:a16="http://schemas.microsoft.com/office/drawing/2014/main" id="{A9743CA1-4932-4AE8-9BF8-FBFCD7B7C5AB}"/>
              </a:ext>
            </a:extLst>
          </p:cNvPr>
          <p:cNvSpPr/>
          <p:nvPr/>
        </p:nvSpPr>
        <p:spPr>
          <a:xfrm>
            <a:off x="8428640" y="719470"/>
            <a:ext cx="531833" cy="450271"/>
          </a:xfrm>
          <a:custGeom>
            <a:avLst/>
            <a:gdLst/>
            <a:ahLst/>
            <a:cxnLst/>
            <a:rect l="0" t="0" r="0" b="0"/>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6D9EEB"/>
          </a:solidFill>
          <a:ln>
            <a:noFill/>
          </a:ln>
        </p:spPr>
        <p:txBody>
          <a:bodyPr lIns="121900" tIns="121900" rIns="121900" bIns="121900" anchor="ctr" anchorCtr="0">
            <a:noAutofit/>
          </a:bodyPr>
          <a:lstStyle/>
          <a:p>
            <a:endParaRPr sz="2400">
              <a:solidFill>
                <a:srgbClr val="6D9EEB"/>
              </a:solidFill>
            </a:endParaRPr>
          </a:p>
        </p:txBody>
      </p:sp>
      <p:sp>
        <p:nvSpPr>
          <p:cNvPr id="5" name="Shape 767">
            <a:extLst>
              <a:ext uri="{FF2B5EF4-FFF2-40B4-BE49-F238E27FC236}">
                <a16:creationId xmlns:a16="http://schemas.microsoft.com/office/drawing/2014/main" id="{89CD3303-670F-4218-8740-2A2FB773B5FE}"/>
              </a:ext>
            </a:extLst>
          </p:cNvPr>
          <p:cNvSpPr/>
          <p:nvPr/>
        </p:nvSpPr>
        <p:spPr>
          <a:xfrm>
            <a:off x="6770878" y="629532"/>
            <a:ext cx="480052" cy="614067"/>
          </a:xfrm>
          <a:custGeom>
            <a:avLst/>
            <a:gdLst/>
            <a:ahLst/>
            <a:cxnLst/>
            <a:rect l="0" t="0" r="0" b="0"/>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lIns="121900" tIns="121900" rIns="121900" bIns="121900" anchor="ctr" anchorCtr="0">
            <a:noAutofit/>
          </a:bodyPr>
          <a:lstStyle/>
          <a:p>
            <a:endParaRPr sz="2400">
              <a:solidFill>
                <a:srgbClr val="6D9EEB"/>
              </a:solidFill>
            </a:endParaRPr>
          </a:p>
        </p:txBody>
      </p:sp>
      <p:sp>
        <p:nvSpPr>
          <p:cNvPr id="6" name="Shape 769">
            <a:extLst>
              <a:ext uri="{FF2B5EF4-FFF2-40B4-BE49-F238E27FC236}">
                <a16:creationId xmlns:a16="http://schemas.microsoft.com/office/drawing/2014/main" id="{DD0A8C67-25BE-4564-A12E-1A742CBD6068}"/>
              </a:ext>
            </a:extLst>
          </p:cNvPr>
          <p:cNvSpPr/>
          <p:nvPr/>
        </p:nvSpPr>
        <p:spPr>
          <a:xfrm>
            <a:off x="7461691" y="681446"/>
            <a:ext cx="562313" cy="531833"/>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lIns="121900" tIns="121900" rIns="121900" bIns="121900" anchor="ctr" anchorCtr="0">
            <a:noAutofit/>
          </a:bodyPr>
          <a:lstStyle/>
          <a:p>
            <a:endParaRPr sz="2400">
              <a:solidFill>
                <a:srgbClr val="6D9EEB"/>
              </a:solidFill>
            </a:endParaRPr>
          </a:p>
        </p:txBody>
      </p:sp>
      <p:sp>
        <p:nvSpPr>
          <p:cNvPr id="7" name="Shape 772">
            <a:extLst>
              <a:ext uri="{FF2B5EF4-FFF2-40B4-BE49-F238E27FC236}">
                <a16:creationId xmlns:a16="http://schemas.microsoft.com/office/drawing/2014/main" id="{06CFA513-F38D-48B2-B32F-64AB75B61783}"/>
              </a:ext>
            </a:extLst>
          </p:cNvPr>
          <p:cNvSpPr/>
          <p:nvPr/>
        </p:nvSpPr>
        <p:spPr>
          <a:xfrm>
            <a:off x="9257802" y="729860"/>
            <a:ext cx="656581" cy="531105"/>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lIns="121900" tIns="121900" rIns="121900" bIns="121900" anchor="ctr" anchorCtr="0">
            <a:noAutofit/>
          </a:bodyPr>
          <a:lstStyle/>
          <a:p>
            <a:endParaRPr sz="2400">
              <a:solidFill>
                <a:srgbClr val="6D9EEB"/>
              </a:solidFill>
            </a:endParaRPr>
          </a:p>
        </p:txBody>
      </p:sp>
      <p:sp>
        <p:nvSpPr>
          <p:cNvPr id="8" name="Shape 773">
            <a:extLst>
              <a:ext uri="{FF2B5EF4-FFF2-40B4-BE49-F238E27FC236}">
                <a16:creationId xmlns:a16="http://schemas.microsoft.com/office/drawing/2014/main" id="{62C6EEAB-7E5A-4C6D-AD54-5A8F44778732}"/>
              </a:ext>
            </a:extLst>
          </p:cNvPr>
          <p:cNvSpPr/>
          <p:nvPr/>
        </p:nvSpPr>
        <p:spPr>
          <a:xfrm>
            <a:off x="10179882" y="693348"/>
            <a:ext cx="394963" cy="549521"/>
          </a:xfrm>
          <a:custGeom>
            <a:avLst/>
            <a:gdLst/>
            <a:ahLst/>
            <a:cxnLst/>
            <a:rect l="0" t="0" r="0" b="0"/>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6D9EEB"/>
          </a:solidFill>
          <a:ln>
            <a:noFill/>
          </a:ln>
        </p:spPr>
        <p:txBody>
          <a:bodyPr lIns="121900" tIns="121900" rIns="121900" bIns="121900" anchor="ctr" anchorCtr="0">
            <a:noAutofit/>
          </a:bodyPr>
          <a:lstStyle/>
          <a:p>
            <a:endParaRPr sz="2400">
              <a:solidFill>
                <a:srgbClr val="6D9EEB"/>
              </a:solidFill>
            </a:endParaRPr>
          </a:p>
        </p:txBody>
      </p:sp>
      <p:sp>
        <p:nvSpPr>
          <p:cNvPr id="9" name="Shape 774">
            <a:extLst>
              <a:ext uri="{FF2B5EF4-FFF2-40B4-BE49-F238E27FC236}">
                <a16:creationId xmlns:a16="http://schemas.microsoft.com/office/drawing/2014/main" id="{4D3CF1FD-AB9D-4134-BA48-D4E3529C1848}"/>
              </a:ext>
            </a:extLst>
          </p:cNvPr>
          <p:cNvSpPr/>
          <p:nvPr/>
        </p:nvSpPr>
        <p:spPr>
          <a:xfrm>
            <a:off x="10966902" y="751481"/>
            <a:ext cx="385725" cy="528249"/>
          </a:xfrm>
          <a:custGeom>
            <a:avLst/>
            <a:gdLst/>
            <a:ahLst/>
            <a:cxnLst/>
            <a:rect l="0" t="0" r="0" b="0"/>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6D9EEB"/>
          </a:solidFill>
          <a:ln>
            <a:noFill/>
          </a:ln>
        </p:spPr>
        <p:txBody>
          <a:bodyPr lIns="121900" tIns="121900" rIns="121900" bIns="121900" anchor="ctr" anchorCtr="0">
            <a:noAutofit/>
          </a:bodyPr>
          <a:lstStyle/>
          <a:p>
            <a:endParaRPr sz="2400">
              <a:solidFill>
                <a:srgbClr val="6D9EEB"/>
              </a:solidFill>
            </a:endParaRPr>
          </a:p>
        </p:txBody>
      </p:sp>
      <p:sp>
        <p:nvSpPr>
          <p:cNvPr id="10" name="Shape 766">
            <a:extLst>
              <a:ext uri="{FF2B5EF4-FFF2-40B4-BE49-F238E27FC236}">
                <a16:creationId xmlns:a16="http://schemas.microsoft.com/office/drawing/2014/main" id="{50DE81B4-11CB-42B8-871B-68C01FF23FDB}"/>
              </a:ext>
            </a:extLst>
          </p:cNvPr>
          <p:cNvSpPr/>
          <p:nvPr/>
        </p:nvSpPr>
        <p:spPr>
          <a:xfrm>
            <a:off x="6109219" y="629532"/>
            <a:ext cx="366609" cy="614067"/>
          </a:xfrm>
          <a:custGeom>
            <a:avLst/>
            <a:gdLst/>
            <a:ahLst/>
            <a:cxnLst/>
            <a:rect l="0" t="0" r="0" b="0"/>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6D9EEB"/>
          </a:solidFill>
          <a:ln>
            <a:noFill/>
          </a:ln>
        </p:spPr>
        <p:txBody>
          <a:bodyPr lIns="121900" tIns="121900" rIns="121900" bIns="121900" anchor="ctr" anchorCtr="0">
            <a:noAutofit/>
          </a:bodyPr>
          <a:lstStyle/>
          <a:p>
            <a:endParaRPr sz="2400">
              <a:solidFill>
                <a:srgbClr val="6D9EEB"/>
              </a:solidFill>
            </a:endParaRPr>
          </a:p>
        </p:txBody>
      </p:sp>
      <p:sp>
        <p:nvSpPr>
          <p:cNvPr id="11" name="Shape 1638">
            <a:extLst>
              <a:ext uri="{FF2B5EF4-FFF2-40B4-BE49-F238E27FC236}">
                <a16:creationId xmlns:a16="http://schemas.microsoft.com/office/drawing/2014/main" id="{54763141-4528-4AC7-ADB1-217956001C97}"/>
              </a:ext>
            </a:extLst>
          </p:cNvPr>
          <p:cNvSpPr/>
          <p:nvPr/>
        </p:nvSpPr>
        <p:spPr>
          <a:xfrm>
            <a:off x="1098719" y="1371323"/>
            <a:ext cx="272693" cy="472445"/>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accent3">
              <a:lumMod val="60000"/>
              <a:lumOff val="40000"/>
            </a:schemeClr>
          </a:solidFill>
          <a:ln>
            <a:noFill/>
          </a:ln>
        </p:spPr>
        <p:txBody>
          <a:bodyPr lIns="121900" tIns="121900" rIns="121900" bIns="121900" anchor="ctr" anchorCtr="0">
            <a:noAutofit/>
          </a:bodyPr>
          <a:lstStyle/>
          <a:p>
            <a:endParaRPr sz="2400"/>
          </a:p>
        </p:txBody>
      </p:sp>
      <p:sp>
        <p:nvSpPr>
          <p:cNvPr id="12" name="Shape 769">
            <a:extLst>
              <a:ext uri="{FF2B5EF4-FFF2-40B4-BE49-F238E27FC236}">
                <a16:creationId xmlns:a16="http://schemas.microsoft.com/office/drawing/2014/main" id="{86BA37EA-B58D-41F2-B3C9-58A699C87947}"/>
              </a:ext>
            </a:extLst>
          </p:cNvPr>
          <p:cNvSpPr/>
          <p:nvPr/>
        </p:nvSpPr>
        <p:spPr>
          <a:xfrm>
            <a:off x="3165902" y="711036"/>
            <a:ext cx="562313" cy="531833"/>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lIns="121900" tIns="121900" rIns="121900" bIns="121900" anchor="ctr" anchorCtr="0">
            <a:noAutofit/>
          </a:bodyPr>
          <a:lstStyle/>
          <a:p>
            <a:endParaRPr sz="2400">
              <a:solidFill>
                <a:srgbClr val="6D9EEB"/>
              </a:solidFill>
            </a:endParaRPr>
          </a:p>
        </p:txBody>
      </p:sp>
    </p:spTree>
    <p:extLst>
      <p:ext uri="{BB962C8B-B14F-4D97-AF65-F5344CB8AC3E}">
        <p14:creationId xmlns:p14="http://schemas.microsoft.com/office/powerpoint/2010/main" val="2678695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CED6A-2AD9-4948-B47C-E9C4BDAF387D}"/>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7A6B79B1-0A3B-4C0C-9921-741751167461}"/>
              </a:ext>
            </a:extLst>
          </p:cNvPr>
          <p:cNvSpPr/>
          <p:nvPr/>
        </p:nvSpPr>
        <p:spPr>
          <a:xfrm>
            <a:off x="487442" y="1275496"/>
            <a:ext cx="759182" cy="1231106"/>
          </a:xfrm>
          <a:prstGeom prst="rect">
            <a:avLst/>
          </a:prstGeom>
          <a:noFill/>
        </p:spPr>
        <p:txBody>
          <a:bodyPr wrap="none" lIns="121920" tIns="60960" rIns="121920" bIns="60960">
            <a:spAutoFit/>
          </a:bodyPr>
          <a:lstStyle/>
          <a:p>
            <a:pPr algn="ctr"/>
            <a:r>
              <a:rPr lang="en-US" sz="7200" b="1" spc="4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Times New Roman" panose="02020603050405020304" pitchFamily="18" charset="0"/>
                <a:cs typeface="Times New Roman" panose="02020603050405020304" pitchFamily="18" charset="0"/>
              </a:rPr>
              <a:t>9</a:t>
            </a:r>
          </a:p>
        </p:txBody>
      </p:sp>
      <p:sp>
        <p:nvSpPr>
          <p:cNvPr id="4" name="Rectangle 3">
            <a:extLst>
              <a:ext uri="{FF2B5EF4-FFF2-40B4-BE49-F238E27FC236}">
                <a16:creationId xmlns:a16="http://schemas.microsoft.com/office/drawing/2014/main" id="{EEA62615-C67A-475B-98D5-8613BB74878E}"/>
              </a:ext>
            </a:extLst>
          </p:cNvPr>
          <p:cNvSpPr/>
          <p:nvPr/>
        </p:nvSpPr>
        <p:spPr>
          <a:xfrm>
            <a:off x="1322126" y="1514360"/>
            <a:ext cx="10414781" cy="1200329"/>
          </a:xfrm>
          <a:prstGeom prst="rect">
            <a:avLst/>
          </a:prstGeom>
        </p:spPr>
        <p:txBody>
          <a:bodyPr wrap="square">
            <a:spAutoFit/>
          </a:bodyPr>
          <a:lstStyle/>
          <a:p>
            <a:r>
              <a:rPr lang="en-US" sz="2400" b="1">
                <a:solidFill>
                  <a:srgbClr val="0B0808"/>
                </a:solidFill>
                <a:latin typeface="Times New Roman" panose="02020603050405020304" pitchFamily="18" charset="0"/>
                <a:cs typeface="Times New Roman" panose="02020603050405020304" pitchFamily="18" charset="0"/>
              </a:rPr>
              <a:t>You work in an IT department. Using the email and conversation from Task 8, write an email to your co-workers about security (120-150 words). Talk about:</a:t>
            </a:r>
            <a:r>
              <a:rPr lang="en-US" sz="2400">
                <a:latin typeface="Times New Roman" panose="02020603050405020304" pitchFamily="18" charset="0"/>
                <a:cs typeface="Times New Roman" panose="02020603050405020304" pitchFamily="18" charset="0"/>
              </a:rPr>
              <a:t> </a:t>
            </a:r>
            <a:br>
              <a:rPr lang="en-US" sz="2400">
                <a:latin typeface="Times New Roman" panose="02020603050405020304" pitchFamily="18" charset="0"/>
                <a:cs typeface="Times New Roman" panose="02020603050405020304" pitchFamily="18" charset="0"/>
              </a:rPr>
            </a:br>
            <a:endParaRPr lang="en-US" sz="240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B5232D4-122A-4028-9E54-06376E5C1A06}"/>
              </a:ext>
            </a:extLst>
          </p:cNvPr>
          <p:cNvSpPr/>
          <p:nvPr/>
        </p:nvSpPr>
        <p:spPr>
          <a:xfrm>
            <a:off x="1524000" y="3276974"/>
            <a:ext cx="9144000" cy="1569660"/>
          </a:xfrm>
          <a:prstGeom prst="rect">
            <a:avLst/>
          </a:prstGeom>
        </p:spPr>
        <p:txBody>
          <a:bodyPr wrap="square">
            <a:spAutoFit/>
          </a:bodyPr>
          <a:lstStyle/>
          <a:p>
            <a:r>
              <a:rPr lang="en-US" sz="2400">
                <a:solidFill>
                  <a:srgbClr val="0B0808"/>
                </a:solidFill>
                <a:latin typeface="Times New Roman" panose="02020603050405020304" pitchFamily="18" charset="0"/>
                <a:cs typeface="Times New Roman" panose="02020603050405020304" pitchFamily="18" charset="0"/>
              </a:rPr>
              <a:t>• </a:t>
            </a:r>
            <a:r>
              <a:rPr lang="en-US" sz="2400" i="1">
                <a:solidFill>
                  <a:srgbClr val="0B0808"/>
                </a:solidFill>
                <a:latin typeface="Times New Roman" panose="02020603050405020304" pitchFamily="18" charset="0"/>
                <a:cs typeface="Times New Roman" panose="02020603050405020304" pitchFamily="18" charset="0"/>
              </a:rPr>
              <a:t>What security measures there are</a:t>
            </a:r>
            <a:br>
              <a:rPr lang="en-US" sz="2400" i="1">
                <a:solidFill>
                  <a:srgbClr val="0B0808"/>
                </a:solidFill>
                <a:latin typeface="Times New Roman" panose="02020603050405020304" pitchFamily="18" charset="0"/>
                <a:cs typeface="Times New Roman" panose="02020603050405020304" pitchFamily="18" charset="0"/>
              </a:rPr>
            </a:br>
            <a:r>
              <a:rPr lang="en-US" sz="2400">
                <a:solidFill>
                  <a:srgbClr val="0B0808"/>
                </a:solidFill>
                <a:latin typeface="Times New Roman" panose="02020603050405020304" pitchFamily="18" charset="0"/>
                <a:cs typeface="Times New Roman" panose="02020603050405020304" pitchFamily="18" charset="0"/>
              </a:rPr>
              <a:t>• </a:t>
            </a:r>
            <a:r>
              <a:rPr lang="en-US" sz="2400" i="1">
                <a:solidFill>
                  <a:srgbClr val="0B0808"/>
                </a:solidFill>
                <a:latin typeface="Times New Roman" panose="02020603050405020304" pitchFamily="18" charset="0"/>
                <a:cs typeface="Times New Roman" panose="02020603050405020304" pitchFamily="18" charset="0"/>
              </a:rPr>
              <a:t>What threats there are to computers</a:t>
            </a:r>
            <a:br>
              <a:rPr lang="en-US" sz="2400" i="1">
                <a:solidFill>
                  <a:srgbClr val="0B0808"/>
                </a:solidFill>
                <a:latin typeface="Times New Roman" panose="02020603050405020304" pitchFamily="18" charset="0"/>
                <a:cs typeface="Times New Roman" panose="02020603050405020304" pitchFamily="18" charset="0"/>
              </a:rPr>
            </a:br>
            <a:r>
              <a:rPr lang="en-US" sz="2400">
                <a:solidFill>
                  <a:srgbClr val="0B0808"/>
                </a:solidFill>
                <a:latin typeface="Times New Roman" panose="02020603050405020304" pitchFamily="18" charset="0"/>
                <a:cs typeface="Times New Roman" panose="02020603050405020304" pitchFamily="18" charset="0"/>
              </a:rPr>
              <a:t>• </a:t>
            </a:r>
            <a:r>
              <a:rPr lang="en-US" sz="2400" i="1">
                <a:solidFill>
                  <a:srgbClr val="0B0808"/>
                </a:solidFill>
                <a:latin typeface="Times New Roman" panose="02020603050405020304" pitchFamily="18" charset="0"/>
                <a:cs typeface="Times New Roman" panose="02020603050405020304" pitchFamily="18" charset="0"/>
              </a:rPr>
              <a:t>How the company plans to monitor its employees on the Internet</a:t>
            </a:r>
            <a:r>
              <a:rPr lang="en-US" sz="2400">
                <a:latin typeface="Times New Roman" panose="02020603050405020304" pitchFamily="18" charset="0"/>
                <a:cs typeface="Times New Roman" panose="02020603050405020304" pitchFamily="18" charset="0"/>
              </a:rPr>
              <a:t> </a:t>
            </a:r>
            <a:br>
              <a:rPr lang="en-US" sz="2400">
                <a:latin typeface="Times New Roman" panose="02020603050405020304" pitchFamily="18" charset="0"/>
                <a:cs typeface="Times New Roman" panose="02020603050405020304" pitchFamily="18" charset="0"/>
              </a:rPr>
            </a:b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7884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138BAC-F683-4634-847A-8247BB19E398}"/>
              </a:ext>
            </a:extLst>
          </p:cNvPr>
          <p:cNvPicPr>
            <a:picLocks noChangeAspect="1"/>
          </p:cNvPicPr>
          <p:nvPr/>
        </p:nvPicPr>
        <p:blipFill>
          <a:blip r:embed="rId2"/>
          <a:stretch>
            <a:fillRect/>
          </a:stretch>
        </p:blipFill>
        <p:spPr>
          <a:xfrm>
            <a:off x="0" y="-1"/>
            <a:ext cx="12192000" cy="6977575"/>
          </a:xfrm>
          <a:prstGeom prst="rect">
            <a:avLst/>
          </a:prstGeom>
        </p:spPr>
      </p:pic>
      <p:sp>
        <p:nvSpPr>
          <p:cNvPr id="3" name="TextBox 2">
            <a:extLst>
              <a:ext uri="{FF2B5EF4-FFF2-40B4-BE49-F238E27FC236}">
                <a16:creationId xmlns:a16="http://schemas.microsoft.com/office/drawing/2014/main" id="{F666A04A-CE62-4D7E-83A1-188EEE18447A}"/>
              </a:ext>
            </a:extLst>
          </p:cNvPr>
          <p:cNvSpPr txBox="1"/>
          <p:nvPr/>
        </p:nvSpPr>
        <p:spPr>
          <a:xfrm>
            <a:off x="3938954" y="1294227"/>
            <a:ext cx="6288901" cy="3154710"/>
          </a:xfrm>
          <a:prstGeom prst="rect">
            <a:avLst/>
          </a:prstGeom>
          <a:noFill/>
        </p:spPr>
        <p:txBody>
          <a:bodyPr wrap="none" rtlCol="0">
            <a:spAutoFit/>
          </a:bodyPr>
          <a:lstStyle/>
          <a:p>
            <a:r>
              <a:rPr lang="en-US" sz="19900" b="1">
                <a:solidFill>
                  <a:schemeClr val="bg1"/>
                </a:solidFill>
                <a:latin typeface=".VnFree" panose="020B7200000000000000" pitchFamily="34" charset="0"/>
              </a:rPr>
              <a:t>Summary</a:t>
            </a:r>
          </a:p>
        </p:txBody>
      </p:sp>
    </p:spTree>
    <p:extLst>
      <p:ext uri="{BB962C8B-B14F-4D97-AF65-F5344CB8AC3E}">
        <p14:creationId xmlns:p14="http://schemas.microsoft.com/office/powerpoint/2010/main" val="3730456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138BAC-F683-4634-847A-8247BB19E398}"/>
              </a:ext>
            </a:extLst>
          </p:cNvPr>
          <p:cNvPicPr>
            <a:picLocks noChangeAspect="1"/>
          </p:cNvPicPr>
          <p:nvPr/>
        </p:nvPicPr>
        <p:blipFill>
          <a:blip r:embed="rId2"/>
          <a:stretch>
            <a:fillRect/>
          </a:stretch>
        </p:blipFill>
        <p:spPr>
          <a:xfrm>
            <a:off x="0" y="-1"/>
            <a:ext cx="12192000" cy="6977575"/>
          </a:xfrm>
          <a:prstGeom prst="rect">
            <a:avLst/>
          </a:prstGeom>
        </p:spPr>
      </p:pic>
      <p:sp>
        <p:nvSpPr>
          <p:cNvPr id="4" name="TextBox 3">
            <a:extLst>
              <a:ext uri="{FF2B5EF4-FFF2-40B4-BE49-F238E27FC236}">
                <a16:creationId xmlns:a16="http://schemas.microsoft.com/office/drawing/2014/main" id="{11FF7301-3F8E-490D-9625-58852C166D4F}"/>
              </a:ext>
            </a:extLst>
          </p:cNvPr>
          <p:cNvSpPr txBox="1"/>
          <p:nvPr/>
        </p:nvSpPr>
        <p:spPr>
          <a:xfrm>
            <a:off x="2901008" y="274775"/>
            <a:ext cx="7688900" cy="584775"/>
          </a:xfrm>
          <a:prstGeom prst="rect">
            <a:avLst/>
          </a:prstGeom>
          <a:noFill/>
        </p:spPr>
        <p:txBody>
          <a:bodyPr wrap="none" rtlCol="0">
            <a:spAutoFit/>
          </a:bodyPr>
          <a:lstStyle/>
          <a:p>
            <a:r>
              <a:rPr lang="en-US" sz="3200" b="1">
                <a:latin typeface="Times New Roman" panose="02020603050405020304" pitchFamily="18" charset="0"/>
                <a:cs typeface="Times New Roman" panose="02020603050405020304" pitchFamily="18" charset="0"/>
              </a:rPr>
              <a:t>How do people keep their computers sate? </a:t>
            </a:r>
          </a:p>
        </p:txBody>
      </p:sp>
      <p:sp>
        <p:nvSpPr>
          <p:cNvPr id="5" name="TextBox 4">
            <a:extLst>
              <a:ext uri="{FF2B5EF4-FFF2-40B4-BE49-F238E27FC236}">
                <a16:creationId xmlns:a16="http://schemas.microsoft.com/office/drawing/2014/main" id="{8C4C716C-3700-4EC7-869A-0DE66212649F}"/>
              </a:ext>
            </a:extLst>
          </p:cNvPr>
          <p:cNvSpPr txBox="1"/>
          <p:nvPr/>
        </p:nvSpPr>
        <p:spPr>
          <a:xfrm>
            <a:off x="2901008" y="1039731"/>
            <a:ext cx="8676703" cy="5565947"/>
          </a:xfrm>
          <a:prstGeom prst="rect">
            <a:avLst/>
          </a:prstGeom>
          <a:noFill/>
        </p:spPr>
        <p:txBody>
          <a:bodyPr wrap="square" rtlCol="0">
            <a:spAutoFit/>
          </a:bodyPr>
          <a:lstStyle/>
          <a:p>
            <a:pPr>
              <a:lnSpc>
                <a:spcPct val="150000"/>
              </a:lnSpc>
            </a:pPr>
            <a:r>
              <a:rPr lang="en-US" sz="2400" i="1">
                <a:latin typeface="Times New Roman" panose="02020603050405020304" pitchFamily="18" charset="0"/>
                <a:cs typeface="Times New Roman" panose="02020603050405020304" pitchFamily="18" charset="0"/>
              </a:rPr>
              <a:t>	People choose a number of ways to keep their computers safe. Most start by frequently updating their operating system by turning on the auto-update. They install Anti-Virus and Anti-Spyware Protection to block various malwares. To protect themselves against Trojans, they use a firewall and keep their settings as strict as possible to increase the level of security. Many users are also careful when opening e-mail attachments and about which sites they visit. They don’t store credit card or other personal information on their computers. However, those who do, always encrypt data making it difficult for hackers to decipher.</a:t>
            </a:r>
          </a:p>
        </p:txBody>
      </p:sp>
    </p:spTree>
    <p:extLst>
      <p:ext uri="{BB962C8B-B14F-4D97-AF65-F5344CB8AC3E}">
        <p14:creationId xmlns:p14="http://schemas.microsoft.com/office/powerpoint/2010/main" val="313597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138BAC-F683-4634-847A-8247BB19E398}"/>
              </a:ext>
            </a:extLst>
          </p:cNvPr>
          <p:cNvPicPr>
            <a:picLocks noChangeAspect="1"/>
          </p:cNvPicPr>
          <p:nvPr/>
        </p:nvPicPr>
        <p:blipFill>
          <a:blip r:embed="rId2"/>
          <a:stretch>
            <a:fillRect/>
          </a:stretch>
        </p:blipFill>
        <p:spPr>
          <a:xfrm>
            <a:off x="0" y="-1"/>
            <a:ext cx="12192000" cy="6977575"/>
          </a:xfrm>
          <a:prstGeom prst="rect">
            <a:avLst/>
          </a:prstGeom>
        </p:spPr>
      </p:pic>
      <p:sp>
        <p:nvSpPr>
          <p:cNvPr id="4" name="Rectangle 3">
            <a:extLst>
              <a:ext uri="{FF2B5EF4-FFF2-40B4-BE49-F238E27FC236}">
                <a16:creationId xmlns:a16="http://schemas.microsoft.com/office/drawing/2014/main" id="{D93AC0A1-5FF8-400C-9AAC-3A7F23C3B2A0}"/>
              </a:ext>
            </a:extLst>
          </p:cNvPr>
          <p:cNvSpPr/>
          <p:nvPr/>
        </p:nvSpPr>
        <p:spPr>
          <a:xfrm>
            <a:off x="2414956" y="-7155"/>
            <a:ext cx="8543778" cy="584775"/>
          </a:xfrm>
          <a:prstGeom prst="rect">
            <a:avLst/>
          </a:prstGeom>
        </p:spPr>
        <p:txBody>
          <a:bodyPr wrap="square">
            <a:spAutoFit/>
          </a:bodyPr>
          <a:lstStyle/>
          <a:p>
            <a:r>
              <a:rPr lang="en-US" sz="3200" b="1">
                <a:solidFill>
                  <a:srgbClr val="100A0C"/>
                </a:solidFill>
                <a:latin typeface="Times New Roman" panose="02020603050405020304" pitchFamily="18" charset="0"/>
                <a:cs typeface="Times New Roman" panose="02020603050405020304" pitchFamily="18" charset="0"/>
              </a:rPr>
              <a:t>Why would a company worry about secur</a:t>
            </a:r>
            <a:r>
              <a:rPr lang="en-US" sz="3200" b="1">
                <a:solidFill>
                  <a:srgbClr val="2B2327"/>
                </a:solidFill>
                <a:latin typeface="Times New Roman" panose="02020603050405020304" pitchFamily="18" charset="0"/>
                <a:cs typeface="Times New Roman" panose="02020603050405020304" pitchFamily="18" charset="0"/>
              </a:rPr>
              <a:t>i</a:t>
            </a:r>
            <a:r>
              <a:rPr lang="en-US" sz="3200" b="1">
                <a:solidFill>
                  <a:srgbClr val="100A0C"/>
                </a:solidFill>
                <a:latin typeface="Times New Roman" panose="02020603050405020304" pitchFamily="18" charset="0"/>
                <a:cs typeface="Times New Roman" panose="02020603050405020304" pitchFamily="18" charset="0"/>
              </a:rPr>
              <a:t>ty?</a:t>
            </a:r>
            <a:r>
              <a:rPr lang="en-US" sz="3200" b="1">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2DA6E408-38CD-4F7D-AA9B-A6B9961134EA}"/>
              </a:ext>
            </a:extLst>
          </p:cNvPr>
          <p:cNvSpPr txBox="1"/>
          <p:nvPr/>
        </p:nvSpPr>
        <p:spPr>
          <a:xfrm>
            <a:off x="3038622" y="802703"/>
            <a:ext cx="8707902" cy="5565947"/>
          </a:xfrm>
          <a:prstGeom prst="rect">
            <a:avLst/>
          </a:prstGeom>
          <a:noFill/>
        </p:spPr>
        <p:txBody>
          <a:bodyPr wrap="square" rtlCol="0">
            <a:spAutoFit/>
          </a:bodyPr>
          <a:lstStyle/>
          <a:p>
            <a:pPr>
              <a:lnSpc>
                <a:spcPct val="150000"/>
              </a:lnSpc>
            </a:pPr>
            <a:r>
              <a:rPr lang="en-US" sz="2400" i="1">
                <a:latin typeface="Times New Roman" panose="02020603050405020304" pitchFamily="18" charset="0"/>
                <a:cs typeface="Times New Roman" panose="02020603050405020304" pitchFamily="18" charset="0"/>
              </a:rPr>
              <a:t>	Due to the highly computerized environment we are now working in, companies across the globe are concerned about their security. In the past, only a computer expert could hack into a computer, unlike today where there are readily available tools to make it much easier. A company can lose destroyed by a virus. Employers are also worried about internal threats from employees. Although it is illegal, staff members often steal customer and contract lists proposals and product information to take to a new job. Disgruntled workers may even plant unauthorized programs destroying important documents.</a:t>
            </a:r>
          </a:p>
        </p:txBody>
      </p:sp>
    </p:spTree>
    <p:extLst>
      <p:ext uri="{BB962C8B-B14F-4D97-AF65-F5344CB8AC3E}">
        <p14:creationId xmlns:p14="http://schemas.microsoft.com/office/powerpoint/2010/main" val="89077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áº¿t quáº£ hÃ¬nh áº£nh cho background ppt chuyÃªn nghiá»p">
            <a:extLst>
              <a:ext uri="{FF2B5EF4-FFF2-40B4-BE49-F238E27FC236}">
                <a16:creationId xmlns:a16="http://schemas.microsoft.com/office/drawing/2014/main" id="{32BBE4EF-3BE1-4B0E-97D5-6953E2452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975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861DA4FC-3C72-4F15-B586-06CFC9323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68" y="1501873"/>
            <a:ext cx="937700" cy="937700"/>
          </a:xfrm>
          <a:prstGeom prst="rect">
            <a:avLst/>
          </a:prstGeom>
        </p:spPr>
      </p:pic>
      <p:sp>
        <p:nvSpPr>
          <p:cNvPr id="4" name="Rectangle 3">
            <a:extLst>
              <a:ext uri="{FF2B5EF4-FFF2-40B4-BE49-F238E27FC236}">
                <a16:creationId xmlns:a16="http://schemas.microsoft.com/office/drawing/2014/main" id="{8C1AED95-132C-41F3-A7D3-03CD7249ECC1}"/>
              </a:ext>
            </a:extLst>
          </p:cNvPr>
          <p:cNvSpPr/>
          <p:nvPr/>
        </p:nvSpPr>
        <p:spPr>
          <a:xfrm>
            <a:off x="2386817" y="1337677"/>
            <a:ext cx="9125097" cy="3675045"/>
          </a:xfrm>
          <a:prstGeom prst="rect">
            <a:avLst/>
          </a:prstGeom>
        </p:spPr>
        <p:txBody>
          <a:bodyPr wrap="square">
            <a:spAutoFit/>
          </a:bodyPr>
          <a:lstStyle/>
          <a:p>
            <a:pPr>
              <a:lnSpc>
                <a:spcPct val="150000"/>
              </a:lnSpc>
            </a:pPr>
            <a:r>
              <a:rPr lang="en-US" sz="4000">
                <a:solidFill>
                  <a:schemeClr val="bg1"/>
                </a:solidFill>
                <a:latin typeface="Times New Roman" panose="02020603050405020304" pitchFamily="18" charset="0"/>
                <a:cs typeface="Times New Roman" panose="02020603050405020304" pitchFamily="18" charset="0"/>
              </a:rPr>
              <a:t>An add-on that makes a computer virus part of the host computer's operating system </a:t>
            </a:r>
            <a:br>
              <a:rPr lang="en-US" sz="4000">
                <a:solidFill>
                  <a:schemeClr val="bg1"/>
                </a:solidFill>
                <a:latin typeface="Times New Roman" panose="02020603050405020304" pitchFamily="18" charset="0"/>
                <a:cs typeface="Times New Roman" panose="02020603050405020304" pitchFamily="18" charset="0"/>
              </a:rPr>
            </a:b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280BFEE-92DF-439C-9DE7-42D022CAE9E3}"/>
              </a:ext>
            </a:extLst>
          </p:cNvPr>
          <p:cNvSpPr txBox="1"/>
          <p:nvPr/>
        </p:nvSpPr>
        <p:spPr>
          <a:xfrm>
            <a:off x="905168" y="3552875"/>
            <a:ext cx="4830168" cy="1323439"/>
          </a:xfrm>
          <a:prstGeom prst="rect">
            <a:avLst/>
          </a:prstGeom>
          <a:noFill/>
        </p:spPr>
        <p:txBody>
          <a:bodyPr wrap="none" rtlCol="0">
            <a:spAutoFit/>
          </a:bodyPr>
          <a:lstStyle/>
          <a:p>
            <a:r>
              <a:rPr lang="en-US" sz="4000">
                <a:solidFill>
                  <a:schemeClr val="bg1"/>
                </a:solidFill>
                <a:latin typeface="Times New Roman" panose="02020603050405020304" pitchFamily="18" charset="0"/>
                <a:cs typeface="Times New Roman" panose="02020603050405020304" pitchFamily="18" charset="0"/>
              </a:rPr>
              <a:t>A. Resident extension </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AF64E72-0A7B-4551-B7CA-0DD47E52AA27}"/>
              </a:ext>
            </a:extLst>
          </p:cNvPr>
          <p:cNvSpPr/>
          <p:nvPr/>
        </p:nvSpPr>
        <p:spPr>
          <a:xfrm>
            <a:off x="905168" y="4682911"/>
            <a:ext cx="6096000" cy="707886"/>
          </a:xfrm>
          <a:prstGeom prst="rect">
            <a:avLst/>
          </a:prstGeom>
        </p:spPr>
        <p:txBody>
          <a:bodyPr>
            <a:spAutoFit/>
          </a:bodyPr>
          <a:lstStyle/>
          <a:p>
            <a:r>
              <a:rPr lang="en-US" sz="4000">
                <a:solidFill>
                  <a:schemeClr val="bg1"/>
                </a:solidFill>
                <a:latin typeface="Times New Roman" panose="02020603050405020304" pitchFamily="18" charset="0"/>
                <a:cs typeface="Times New Roman" panose="02020603050405020304" pitchFamily="18" charset="0"/>
              </a:rPr>
              <a:t>B. Anti-antivirus virus </a:t>
            </a:r>
          </a:p>
        </p:txBody>
      </p:sp>
      <p:sp>
        <p:nvSpPr>
          <p:cNvPr id="7" name="Rectangle 6">
            <a:extLst>
              <a:ext uri="{FF2B5EF4-FFF2-40B4-BE49-F238E27FC236}">
                <a16:creationId xmlns:a16="http://schemas.microsoft.com/office/drawing/2014/main" id="{A81BBE07-D5DA-4D05-975A-F8BE8555026C}"/>
              </a:ext>
            </a:extLst>
          </p:cNvPr>
          <p:cNvSpPr/>
          <p:nvPr/>
        </p:nvSpPr>
        <p:spPr>
          <a:xfrm>
            <a:off x="7476532" y="3552874"/>
            <a:ext cx="6096000" cy="1323439"/>
          </a:xfrm>
          <a:prstGeom prst="rect">
            <a:avLst/>
          </a:prstGeom>
        </p:spPr>
        <p:txBody>
          <a:bodyPr>
            <a:spAutoFit/>
          </a:bodyPr>
          <a:lstStyle/>
          <a:p>
            <a:r>
              <a:rPr lang="en-US" sz="4000">
                <a:solidFill>
                  <a:schemeClr val="bg1"/>
                </a:solidFill>
                <a:latin typeface="Times New Roman" panose="02020603050405020304" pitchFamily="18" charset="0"/>
                <a:cs typeface="Times New Roman" panose="02020603050405020304" pitchFamily="18" charset="0"/>
              </a:rPr>
              <a:t>C. Piggyback </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DB1AFE9-F6EC-48E0-94D8-96D0AC2D7F2F}"/>
              </a:ext>
            </a:extLst>
          </p:cNvPr>
          <p:cNvSpPr/>
          <p:nvPr/>
        </p:nvSpPr>
        <p:spPr>
          <a:xfrm>
            <a:off x="7476532" y="4612457"/>
            <a:ext cx="6096000" cy="1323439"/>
          </a:xfrm>
          <a:prstGeom prst="rect">
            <a:avLst/>
          </a:prstGeom>
        </p:spPr>
        <p:txBody>
          <a:bodyPr>
            <a:spAutoFit/>
          </a:bodyPr>
          <a:lstStyle/>
          <a:p>
            <a:r>
              <a:rPr lang="en-US" sz="4000">
                <a:solidFill>
                  <a:schemeClr val="bg1"/>
                </a:solidFill>
                <a:latin typeface="Times New Roman" panose="02020603050405020304" pitchFamily="18" charset="0"/>
                <a:cs typeface="Times New Roman" panose="02020603050405020304" pitchFamily="18" charset="0"/>
              </a:rPr>
              <a:t>D. host </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9253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377CEF9-8B06-42BB-9EE1-47952CDF2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98" y="750122"/>
            <a:ext cx="917771" cy="917771"/>
          </a:xfrm>
          <a:prstGeom prst="rect">
            <a:avLst/>
          </a:prstGeom>
        </p:spPr>
      </p:pic>
      <p:sp>
        <p:nvSpPr>
          <p:cNvPr id="4" name="Rectangle 3">
            <a:extLst>
              <a:ext uri="{FF2B5EF4-FFF2-40B4-BE49-F238E27FC236}">
                <a16:creationId xmlns:a16="http://schemas.microsoft.com/office/drawing/2014/main" id="{80D571C1-256D-4669-B168-3134A7F355DF}"/>
              </a:ext>
            </a:extLst>
          </p:cNvPr>
          <p:cNvSpPr/>
          <p:nvPr/>
        </p:nvSpPr>
        <p:spPr>
          <a:xfrm>
            <a:off x="1658963" y="1973947"/>
            <a:ext cx="10261208" cy="3675045"/>
          </a:xfrm>
          <a:prstGeom prst="rect">
            <a:avLst/>
          </a:prstGeom>
        </p:spPr>
        <p:txBody>
          <a:bodyPr wrap="square">
            <a:spAutoFit/>
          </a:bodyPr>
          <a:lstStyle/>
          <a:p>
            <a:pPr>
              <a:lnSpc>
                <a:spcPct val="150000"/>
              </a:lnSpc>
            </a:pPr>
            <a:r>
              <a:rPr lang="en-US" sz="4000">
                <a:solidFill>
                  <a:schemeClr val="bg1"/>
                </a:solidFill>
                <a:latin typeface="Times New Roman" panose="02020603050405020304" pitchFamily="18" charset="0"/>
                <a:cs typeface="Times New Roman" panose="02020603050405020304" pitchFamily="18" charset="0"/>
              </a:rPr>
              <a:t>Viruses that become part of files but do nothing until activated can go unnoticed for months.</a:t>
            </a:r>
          </a:p>
          <a:p>
            <a:pPr>
              <a:lnSpc>
                <a:spcPct val="150000"/>
              </a:lnSpc>
            </a:pPr>
            <a:r>
              <a:rPr lang="en-US" sz="4000">
                <a:solidFill>
                  <a:schemeClr val="bg1"/>
                </a:solidFill>
                <a:latin typeface="Times New Roman" panose="02020603050405020304" pitchFamily="18" charset="0"/>
                <a:cs typeface="Times New Roman" panose="02020603050405020304" pitchFamily="18" charset="0"/>
              </a:rPr>
              <a:t>r _ _ _ d _ _ t _ _ r_s </a:t>
            </a:r>
            <a:br>
              <a:rPr lang="en-US" sz="4000">
                <a:solidFill>
                  <a:schemeClr val="bg1"/>
                </a:solidFill>
                <a:latin typeface="Times New Roman" panose="02020603050405020304" pitchFamily="18" charset="0"/>
                <a:cs typeface="Times New Roman" panose="02020603050405020304" pitchFamily="18" charset="0"/>
              </a:rPr>
            </a:br>
            <a:endParaRPr lang="en-US" sz="4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91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B8B6540-BAF1-4384-A51F-1C1582D3C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62" y="1627834"/>
            <a:ext cx="1016244" cy="1016244"/>
          </a:xfrm>
          <a:prstGeom prst="rect">
            <a:avLst/>
          </a:prstGeom>
        </p:spPr>
      </p:pic>
      <p:sp>
        <p:nvSpPr>
          <p:cNvPr id="4" name="Rectangle 3">
            <a:extLst>
              <a:ext uri="{FF2B5EF4-FFF2-40B4-BE49-F238E27FC236}">
                <a16:creationId xmlns:a16="http://schemas.microsoft.com/office/drawing/2014/main" id="{E0CB4412-8426-438A-A077-0D48855D09AC}"/>
              </a:ext>
            </a:extLst>
          </p:cNvPr>
          <p:cNvSpPr/>
          <p:nvPr/>
        </p:nvSpPr>
        <p:spPr>
          <a:xfrm>
            <a:off x="2150262" y="234851"/>
            <a:ext cx="10148668" cy="5809732"/>
          </a:xfrm>
          <a:prstGeom prst="rect">
            <a:avLst/>
          </a:prstGeom>
        </p:spPr>
        <p:txBody>
          <a:bodyPr wrap="square">
            <a:spAutoFit/>
          </a:bodyPr>
          <a:lstStyle/>
          <a:p>
            <a:pPr>
              <a:lnSpc>
                <a:spcPct val="150000"/>
              </a:lnSpc>
            </a:pPr>
            <a:r>
              <a:rPr lang="en-US" sz="3600">
                <a:solidFill>
                  <a:schemeClr val="bg1"/>
                </a:solidFill>
                <a:latin typeface="Times New Roman" panose="02020603050405020304" pitchFamily="18" charset="0"/>
                <a:cs typeface="Times New Roman" panose="02020603050405020304" pitchFamily="18" charset="0"/>
              </a:rPr>
              <a:t>Donald Greene has been arrested by Interpol</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on computer hacking charges. Interpol claims that Greene, a computer hacker, planted ________ on unwitting host computers. It is thought that Greene used a method called “______________" to gain access to computers when their owners logged in. </a:t>
            </a:r>
            <a:br>
              <a:rPr lang="en-US" sz="3600">
                <a:solidFill>
                  <a:schemeClr val="bg1"/>
                </a:solidFill>
                <a:latin typeface="Times New Roman" panose="02020603050405020304" pitchFamily="18" charset="0"/>
                <a:cs typeface="Times New Roman" panose="02020603050405020304" pitchFamily="18" charset="0"/>
              </a:rPr>
            </a:br>
            <a:endParaRPr lang="en-US" sz="3600">
              <a:solidFill>
                <a:schemeClr val="bg1"/>
              </a:solidFill>
              <a:latin typeface="Times New Roman" panose="02020603050405020304" pitchFamily="18" charset="0"/>
              <a:cs typeface="Times New Roman" panose="02020603050405020304" pitchFamily="18" charset="0"/>
            </a:endParaRPr>
          </a:p>
        </p:txBody>
      </p:sp>
      <p:pic>
        <p:nvPicPr>
          <p:cNvPr id="5" name="14 Track 14 (mp3cut.net)">
            <a:hlinkClick r:id="" action="ppaction://media"/>
            <a:extLst>
              <a:ext uri="{FF2B5EF4-FFF2-40B4-BE49-F238E27FC236}">
                <a16:creationId xmlns:a16="http://schemas.microsoft.com/office/drawing/2014/main" id="{CADC36DA-D718-47FF-8A64-FD5E91E7D7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6884" y="5739783"/>
            <a:ext cx="609600" cy="609600"/>
          </a:xfrm>
          <a:prstGeom prst="rect">
            <a:avLst/>
          </a:prstGeom>
        </p:spPr>
      </p:pic>
    </p:spTree>
    <p:extLst>
      <p:ext uri="{BB962C8B-B14F-4D97-AF65-F5344CB8AC3E}">
        <p14:creationId xmlns:p14="http://schemas.microsoft.com/office/powerpoint/2010/main" val="388535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E2517-C3E6-4EE2-8552-DD382F2FB2C1}"/>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4360A585-B177-4026-BFA5-AC49BE2C2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97" y="2894320"/>
            <a:ext cx="988255" cy="988255"/>
          </a:xfrm>
          <a:prstGeom prst="rect">
            <a:avLst/>
          </a:prstGeom>
        </p:spPr>
      </p:pic>
      <p:sp>
        <p:nvSpPr>
          <p:cNvPr id="4" name="Rectangle 3">
            <a:extLst>
              <a:ext uri="{FF2B5EF4-FFF2-40B4-BE49-F238E27FC236}">
                <a16:creationId xmlns:a16="http://schemas.microsoft.com/office/drawing/2014/main" id="{B53886BB-E358-44B7-B4BD-77A97E6EAA8C}"/>
              </a:ext>
            </a:extLst>
          </p:cNvPr>
          <p:cNvSpPr/>
          <p:nvPr/>
        </p:nvSpPr>
        <p:spPr>
          <a:xfrm>
            <a:off x="4088585" y="321938"/>
            <a:ext cx="6096000" cy="1323439"/>
          </a:xfrm>
          <a:prstGeom prst="rect">
            <a:avLst/>
          </a:prstGeom>
        </p:spPr>
        <p:txBody>
          <a:bodyPr>
            <a:spAutoFit/>
          </a:bodyPr>
          <a:lstStyle/>
          <a:p>
            <a:r>
              <a:rPr lang="en-US" sz="4000" b="1">
                <a:solidFill>
                  <a:schemeClr val="bg1"/>
                </a:solidFill>
                <a:latin typeface="Times New Roman" panose="02020603050405020304" pitchFamily="18" charset="0"/>
                <a:cs typeface="Times New Roman" panose="02020603050405020304" pitchFamily="18" charset="0"/>
              </a:rPr>
              <a:t>Anti-antivirus virus ? </a:t>
            </a:r>
            <a:br>
              <a:rPr lang="en-US" sz="4000" b="1">
                <a:solidFill>
                  <a:schemeClr val="bg1"/>
                </a:solidFill>
                <a:latin typeface="Times New Roman" panose="02020603050405020304" pitchFamily="18" charset="0"/>
                <a:cs typeface="Times New Roman" panose="02020603050405020304" pitchFamily="18" charset="0"/>
              </a:rPr>
            </a:br>
            <a:endParaRPr lang="en-US" sz="4000" b="1">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25C578B-9F67-4F17-A94E-DCE6BA25C39B}"/>
              </a:ext>
            </a:extLst>
          </p:cNvPr>
          <p:cNvSpPr/>
          <p:nvPr/>
        </p:nvSpPr>
        <p:spPr>
          <a:xfrm>
            <a:off x="1505453" y="983657"/>
            <a:ext cx="10297551" cy="5809732"/>
          </a:xfrm>
          <a:prstGeom prst="rect">
            <a:avLst/>
          </a:prstGeom>
        </p:spPr>
        <p:txBody>
          <a:bodyPr wrap="square">
            <a:spAutoFit/>
          </a:bodyPr>
          <a:lstStyle/>
          <a:p>
            <a:pPr>
              <a:lnSpc>
                <a:spcPct val="150000"/>
              </a:lnSpc>
            </a:pPr>
            <a:r>
              <a:rPr lang="en-US" sz="3600">
                <a:solidFill>
                  <a:schemeClr val="bg1"/>
                </a:solidFill>
                <a:latin typeface="Times New Roman" panose="02020603050405020304" pitchFamily="18" charset="0"/>
                <a:cs typeface="Times New Roman" panose="02020603050405020304" pitchFamily="18" charset="0"/>
              </a:rPr>
              <a:t>A. a virus that attacks anti-virus software</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B. a program file that installs itself without permission</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C. an add-on that makes a computer virus part of</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the host computer's operating system</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D. a virus that copies its code over and destroys</a:t>
            </a:r>
            <a:br>
              <a:rPr lang="en-US" sz="3600">
                <a:solidFill>
                  <a:schemeClr val="bg1"/>
                </a:solidFill>
                <a:latin typeface="Times New Roman" panose="02020603050405020304" pitchFamily="18" charset="0"/>
                <a:cs typeface="Times New Roman" panose="02020603050405020304" pitchFamily="18" charset="0"/>
              </a:rPr>
            </a:br>
            <a:r>
              <a:rPr lang="en-US" sz="3600">
                <a:solidFill>
                  <a:schemeClr val="bg1"/>
                </a:solidFill>
                <a:latin typeface="Times New Roman" panose="02020603050405020304" pitchFamily="18" charset="0"/>
                <a:cs typeface="Times New Roman" panose="02020603050405020304" pitchFamily="18" charset="0"/>
              </a:rPr>
              <a:t>the files of the original data </a:t>
            </a:r>
            <a:br>
              <a:rPr lang="en-US" sz="3600">
                <a:solidFill>
                  <a:schemeClr val="bg1"/>
                </a:solidFill>
                <a:latin typeface="Times New Roman" panose="02020603050405020304" pitchFamily="18" charset="0"/>
                <a:cs typeface="Times New Roman" panose="02020603050405020304" pitchFamily="18" charset="0"/>
              </a:rPr>
            </a:br>
            <a:endParaRPr lang="en-US" sz="36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18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TotalTime>
  <Words>1259</Words>
  <Application>Microsoft Office PowerPoint</Application>
  <PresentationFormat>Widescreen</PresentationFormat>
  <Paragraphs>251</Paragraphs>
  <Slides>56</Slides>
  <Notes>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.VnBahamasBH</vt:lpstr>
      <vt:lpstr>.VnFree</vt:lpstr>
      <vt:lpstr>Adobe Fan Heiti Std B</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30</cp:revision>
  <dcterms:created xsi:type="dcterms:W3CDTF">2018-08-14T06:05:38Z</dcterms:created>
  <dcterms:modified xsi:type="dcterms:W3CDTF">2018-08-16T08:51:24Z</dcterms:modified>
</cp:coreProperties>
</file>